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8" r:id="rId148"/>
    <p:sldId id="419" r:id="rId149"/>
    <p:sldId id="420" r:id="rId150"/>
    <p:sldId id="426" r:id="rId15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623" y="178239"/>
            <a:ext cx="8378752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96112" y="2751783"/>
            <a:ext cx="795177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54494" y="1554730"/>
            <a:ext cx="2687320" cy="3311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15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86764" y="1554730"/>
            <a:ext cx="2573020" cy="278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3924" y="0"/>
            <a:ext cx="877613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1099297"/>
                </a:moveTo>
                <a:lnTo>
                  <a:pt x="9143981" y="1099297"/>
                </a:lnTo>
                <a:lnTo>
                  <a:pt x="9143981" y="0"/>
                </a:lnTo>
                <a:lnTo>
                  <a:pt x="0" y="0"/>
                </a:lnTo>
                <a:lnTo>
                  <a:pt x="0" y="1099297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99297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0" y="0"/>
                </a:moveTo>
                <a:lnTo>
                  <a:pt x="9143981" y="0"/>
                </a:lnTo>
                <a:lnTo>
                  <a:pt x="9143981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038834" y="43262"/>
            <a:ext cx="1063397" cy="1063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9405" y="1547531"/>
            <a:ext cx="6885189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674" y="2187595"/>
            <a:ext cx="3923665" cy="272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book.com/book/ramitsurana/awesome-kubernetes/details" TargetMode="External"/><Relationship Id="rId3" Type="http://schemas.openxmlformats.org/officeDocument/2006/relationships/hyperlink" Target="https://www.katacoda.com/courses/kubernetes" TargetMode="External"/><Relationship Id="rId7" Type="http://schemas.openxmlformats.org/officeDocument/2006/relationships/hyperlink" Target="https://www.cncf.io/certification/expert/" TargetMode="External"/><Relationship Id="rId2" Type="http://schemas.openxmlformats.org/officeDocument/2006/relationships/hyperlink" Target="https://www.ed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cloudnativefdn" TargetMode="External"/><Relationship Id="rId5" Type="http://schemas.openxmlformats.org/officeDocument/2006/relationships/hyperlink" Target="https://www.youtube.com/c/KubernetesCommunity" TargetMode="External"/><Relationship Id="rId4" Type="http://schemas.openxmlformats.org/officeDocument/2006/relationships/hyperlink" Target="https://github.com/kelseyhightower/kubernetes-the-hard-way" TargetMode="External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mrbobbytables/k8s-intro-tutorials" TargetMode="External"/><Relationship Id="rId4" Type="http://schemas.openxmlformats.org/officeDocument/2006/relationships/hyperlink" Target="https://kubernetes.io/docs/tasks/tools/install-kubect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af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os.com/etcd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/kubernetes/blob/master/cmd/kube-controller-manager/app/controllermanager.go#L33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clipart/390635.htm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kubernetes.io/docs/concepts/overview/working-with-objects/labels/#syntax-and-character-se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525520"/>
            <a:chOff x="0" y="0"/>
            <a:chExt cx="9144000" cy="35255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3468370"/>
            </a:xfrm>
            <a:custGeom>
              <a:avLst/>
              <a:gdLst/>
              <a:ahLst/>
              <a:cxnLst/>
              <a:rect l="l" t="t" r="r" b="b"/>
              <a:pathLst>
                <a:path w="9144000" h="3468370">
                  <a:moveTo>
                    <a:pt x="0" y="3468018"/>
                  </a:moveTo>
                  <a:lnTo>
                    <a:pt x="9143981" y="3468018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3468018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468018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8823" y="2286201"/>
            <a:ext cx="50533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3" y="3684802"/>
            <a:ext cx="2583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An</a:t>
            </a:r>
            <a:r>
              <a:rPr sz="3000" spc="-100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Introduction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236" y="2199695"/>
            <a:ext cx="2041995" cy="204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74" y="4893215"/>
            <a:ext cx="761998" cy="14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723" y="4747202"/>
            <a:ext cx="5111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CC-BY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4.0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811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Project</a:t>
            </a:r>
            <a:r>
              <a:rPr sz="3600" spc="-95" dirty="0"/>
              <a:t> </a:t>
            </a:r>
            <a:r>
              <a:rPr sz="3600" spc="-5" dirty="0"/>
              <a:t>Stats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10307"/>
            <a:ext cx="6811009" cy="280670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Over 38,000 </a:t>
            </a:r>
            <a:r>
              <a:rPr sz="3000" dirty="0">
                <a:latin typeface="Arial"/>
                <a:cs typeface="Arial"/>
              </a:rPr>
              <a:t>stars </a:t>
            </a:r>
            <a:r>
              <a:rPr sz="3000" spc="-5" dirty="0">
                <a:latin typeface="Arial"/>
                <a:cs typeface="Arial"/>
              </a:rPr>
              <a:t>on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Github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1700+ Contributors to </a:t>
            </a:r>
            <a:r>
              <a:rPr sz="3000" spc="-10" dirty="0">
                <a:latin typeface="Arial"/>
                <a:cs typeface="Arial"/>
              </a:rPr>
              <a:t>K8s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Core</a:t>
            </a:r>
            <a:endParaRPr sz="3000">
              <a:latin typeface="Arial"/>
              <a:cs typeface="Arial"/>
            </a:endParaRPr>
          </a:p>
          <a:p>
            <a:pPr marL="471170" marR="508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Most </a:t>
            </a:r>
            <a:r>
              <a:rPr sz="3000" spc="-5" dirty="0">
                <a:latin typeface="Arial"/>
                <a:cs typeface="Arial"/>
              </a:rPr>
              <a:t>discussed Repository by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large  </a:t>
            </a:r>
            <a:r>
              <a:rPr sz="3000" dirty="0">
                <a:latin typeface="Arial"/>
                <a:cs typeface="Arial"/>
              </a:rPr>
              <a:t>margin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41,000+ users in </a:t>
            </a:r>
            <a:r>
              <a:rPr sz="3000" spc="-10" dirty="0">
                <a:latin typeface="Arial"/>
                <a:cs typeface="Arial"/>
              </a:rPr>
              <a:t>Slack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Team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87185" y="1200147"/>
            <a:ext cx="1699596" cy="1412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94673" y="4852622"/>
            <a:ext cx="576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07/2018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8364" y="260714"/>
            <a:ext cx="3782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Headless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384668" y="2914344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sts-example-0.app.default.svc.cluster.local +noall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sts-example-0.app.default.svc.cluster.local +noall</a:t>
            </a:r>
            <a:r>
              <a:rPr sz="800" spc="-6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sts-example-0.app.default.svc.cluster.local. 20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199" y="1693296"/>
            <a:ext cx="2850515" cy="23164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090" marR="1476375">
              <a:lnSpc>
                <a:spcPts val="1420"/>
              </a:lnSpc>
              <a:spcBef>
                <a:spcPts val="69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85090" marR="1750695" indent="182880">
              <a:lnSpc>
                <a:spcPts val="1420"/>
              </a:lnSpc>
              <a:spcBef>
                <a:spcPts val="1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67970" marR="120205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clusterIP: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None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267970" marR="1202055" indent="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stateful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0850" marR="1202055" indent="-182880">
              <a:lnSpc>
                <a:spcPts val="1420"/>
              </a:lnSpc>
              <a:spcBef>
                <a:spcPts val="1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protocol:</a:t>
            </a:r>
            <a:r>
              <a:rPr sz="12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port:</a:t>
            </a:r>
            <a:r>
              <a:rPr sz="12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085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7674" y="4169516"/>
          <a:ext cx="2850513" cy="780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17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ts val="69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700" spc="-2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10">
                <a:tc>
                  <a:txBody>
                    <a:bodyPr/>
                    <a:lstStyle/>
                    <a:p>
                      <a:pPr marL="8509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">
                <a:tc>
                  <a:txBody>
                    <a:bodyPr/>
                    <a:lstStyle/>
                    <a:p>
                      <a:pPr marL="85090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7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40">
                <a:tc>
                  <a:txBody>
                    <a:bodyPr/>
                    <a:lstStyle/>
                    <a:p>
                      <a:pPr marL="85090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8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7018" y="1198730"/>
            <a:ext cx="7811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&lt;StatefulSet Name&gt;-&lt;ordinal&gt;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&lt;service</a:t>
            </a:r>
            <a:r>
              <a:rPr sz="1400" b="1" spc="-85" dirty="0">
                <a:solidFill>
                  <a:srgbClr val="F6B16B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name&gt;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1154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5" dirty="0">
                <a:latin typeface="Courier New"/>
                <a:cs typeface="Courier New"/>
              </a:rPr>
              <a:t>.svc.cluster.local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4668" y="1693296"/>
            <a:ext cx="5302250" cy="110109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85"/>
              </a:spcBef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app.default.svc.cluster.local +noall</a:t>
            </a:r>
            <a:r>
              <a:rPr sz="800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app.default.svc.cluster.local +noall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 marR="2312670">
              <a:lnSpc>
                <a:spcPct val="101600"/>
              </a:lnSpc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 +cmd  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4668" y="3986117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sts-example-1.app.default.svc.cluster.local +noall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sts-example-1.app.default.svc.cluster.local +noall</a:t>
            </a:r>
            <a:r>
              <a:rPr sz="800" spc="-6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sts-example-1.app.default.svc.cluster.local. 30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8364" y="260714"/>
            <a:ext cx="3782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Headless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384668" y="2914344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sts-example-0.app.default.svc.cluster.local +noall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sts-example-0.app.default.svc.cluster.local +noall</a:t>
            </a:r>
            <a:r>
              <a:rPr sz="800" spc="-6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sts-example-0.app.default.svc.cluster.local. 20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199" y="1693296"/>
            <a:ext cx="2850515" cy="23164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090" marR="1476375">
              <a:lnSpc>
                <a:spcPts val="1420"/>
              </a:lnSpc>
              <a:spcBef>
                <a:spcPts val="69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85090" marR="1750695" indent="182880">
              <a:lnSpc>
                <a:spcPts val="1420"/>
              </a:lnSpc>
              <a:spcBef>
                <a:spcPts val="1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67970" marR="120205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clusterIP: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None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267970" marR="1202055" indent="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stateful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0850" marR="1202055" indent="-182880">
              <a:lnSpc>
                <a:spcPts val="1420"/>
              </a:lnSpc>
              <a:spcBef>
                <a:spcPts val="1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protocol:</a:t>
            </a:r>
            <a:r>
              <a:rPr sz="12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port:</a:t>
            </a:r>
            <a:r>
              <a:rPr sz="12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085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199" y="4169516"/>
          <a:ext cx="2853054" cy="780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17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ts val="69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700" spc="-2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10">
                <a:tc>
                  <a:txBody>
                    <a:bodyPr/>
                    <a:lstStyle/>
                    <a:p>
                      <a:pPr marL="8509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">
                <a:tc>
                  <a:txBody>
                    <a:bodyPr/>
                    <a:lstStyle/>
                    <a:p>
                      <a:pPr marL="85090">
                        <a:lnSpc>
                          <a:spcPts val="725"/>
                        </a:lnSpc>
                      </a:pPr>
                      <a:r>
                        <a:rPr sz="7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7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40">
                <a:tc>
                  <a:txBody>
                    <a:bodyPr/>
                    <a:lstStyle/>
                    <a:p>
                      <a:pPr marL="85090">
                        <a:lnSpc>
                          <a:spcPts val="825"/>
                        </a:lnSpc>
                      </a:pPr>
                      <a:r>
                        <a:rPr sz="7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8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7018" y="1198730"/>
            <a:ext cx="7811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&lt;StatefulSet Name&gt;-&lt;ordinal&gt;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&lt;service</a:t>
            </a:r>
            <a:r>
              <a:rPr sz="1400" b="1" spc="-85" dirty="0">
                <a:solidFill>
                  <a:srgbClr val="F6B16B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name&gt;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1154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5" dirty="0">
                <a:latin typeface="Courier New"/>
                <a:cs typeface="Courier New"/>
              </a:rPr>
              <a:t>.svc.cluster.local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4668" y="1693296"/>
            <a:ext cx="5302250" cy="110109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85"/>
              </a:spcBef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5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4668" y="3986117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4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sts-example-1.app.default.svc.cluster.local +noall</a:t>
            </a:r>
            <a:r>
              <a:rPr sz="800" spc="-6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sts-example-1.app.default.svc.cluster.local. 30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699" y="4458391"/>
            <a:ext cx="877569" cy="287655"/>
          </a:xfrm>
          <a:custGeom>
            <a:avLst/>
            <a:gdLst/>
            <a:ahLst/>
            <a:cxnLst/>
            <a:rect l="l" t="t" r="r" b="b"/>
            <a:pathLst>
              <a:path w="877569" h="287654">
                <a:moveTo>
                  <a:pt x="0" y="0"/>
                </a:moveTo>
                <a:lnTo>
                  <a:pt x="877198" y="0"/>
                </a:lnTo>
                <a:lnTo>
                  <a:pt x="877198" y="287399"/>
                </a:lnTo>
                <a:lnTo>
                  <a:pt x="0" y="287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6567" y="2244020"/>
            <a:ext cx="2983230" cy="405765"/>
          </a:xfrm>
          <a:custGeom>
            <a:avLst/>
            <a:gdLst/>
            <a:ahLst/>
            <a:cxnLst/>
            <a:rect l="l" t="t" r="r" b="b"/>
            <a:pathLst>
              <a:path w="2983229" h="405764">
                <a:moveTo>
                  <a:pt x="0" y="0"/>
                </a:moveTo>
                <a:lnTo>
                  <a:pt x="2982893" y="0"/>
                </a:lnTo>
                <a:lnTo>
                  <a:pt x="2982893" y="405599"/>
                </a:lnTo>
                <a:lnTo>
                  <a:pt x="0" y="405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8364" y="260714"/>
            <a:ext cx="3782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Headless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384668" y="2914344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sts-example-0.app.default.svc.cluster.local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5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sts-example-0.app.default.svc.cluster.local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sts-example-0.app.default.svc.cluster.local.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20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199" y="1693296"/>
            <a:ext cx="2850515" cy="23164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090" marR="1476375">
              <a:lnSpc>
                <a:spcPts val="1420"/>
              </a:lnSpc>
              <a:spcBef>
                <a:spcPts val="69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85090" marR="1750695" indent="182880">
              <a:lnSpc>
                <a:spcPts val="1420"/>
              </a:lnSpc>
              <a:spcBef>
                <a:spcPts val="1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67970" marR="120205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clusterIP: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None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267970" marR="1202055" indent="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stateful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0850" marR="1202055" indent="-182880">
              <a:lnSpc>
                <a:spcPts val="1420"/>
              </a:lnSpc>
              <a:spcBef>
                <a:spcPts val="1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protocol:</a:t>
            </a:r>
            <a:r>
              <a:rPr sz="12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port:</a:t>
            </a:r>
            <a:r>
              <a:rPr sz="12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085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199" y="4169516"/>
          <a:ext cx="2853054" cy="780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17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ts val="69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700" spc="-2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10">
                <a:tc>
                  <a:txBody>
                    <a:bodyPr/>
                    <a:lstStyle/>
                    <a:p>
                      <a:pPr marL="8509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74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">
                <a:tc>
                  <a:txBody>
                    <a:bodyPr/>
                    <a:lstStyle/>
                    <a:p>
                      <a:pPr marL="85090">
                        <a:lnSpc>
                          <a:spcPts val="725"/>
                        </a:lnSpc>
                      </a:pPr>
                      <a:r>
                        <a:rPr sz="7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7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7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40">
                <a:tc>
                  <a:txBody>
                    <a:bodyPr/>
                    <a:lstStyle/>
                    <a:p>
                      <a:pPr marL="85090">
                        <a:lnSpc>
                          <a:spcPts val="825"/>
                        </a:lnSpc>
                      </a:pPr>
                      <a:r>
                        <a:rPr sz="7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sts-example-1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825"/>
                        </a:lnSpc>
                      </a:pPr>
                      <a:r>
                        <a:rPr sz="7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825"/>
                        </a:lnSpc>
                      </a:pPr>
                      <a:r>
                        <a:rPr sz="7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7018" y="1198730"/>
            <a:ext cx="7811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&lt;StatefulSet Name&gt;-&lt;ordinal&gt;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&lt;service</a:t>
            </a:r>
            <a:r>
              <a:rPr sz="1400" b="1" spc="-85" dirty="0">
                <a:solidFill>
                  <a:srgbClr val="F6B16B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name&gt;</a:t>
            </a:r>
            <a:r>
              <a:rPr sz="1400" b="1" spc="-5" dirty="0">
                <a:latin typeface="Courier New"/>
                <a:cs typeface="Courier New"/>
              </a:rPr>
              <a:t>.</a:t>
            </a:r>
            <a:r>
              <a:rPr sz="1400" b="1" spc="-5" dirty="0">
                <a:solidFill>
                  <a:srgbClr val="1154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5" dirty="0">
                <a:latin typeface="Courier New"/>
                <a:cs typeface="Courier New"/>
              </a:rPr>
              <a:t>.svc.cluster.local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4668" y="1693296"/>
            <a:ext cx="5302250" cy="110109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85"/>
              </a:spcBef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app.default.svc.cluster.local +noall</a:t>
            </a:r>
            <a:r>
              <a:rPr sz="800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app.default.svc.cluster.local +noall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85090" marR="2312670">
              <a:lnSpc>
                <a:spcPct val="101600"/>
              </a:lnSpc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 +cmd  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app.default.svc.cluster.local.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2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4668" y="3986117"/>
            <a:ext cx="5302250" cy="96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dig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5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;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&lt;&lt;&gt;&gt; DiG 9.11.2-P1 &lt;&lt;&gt;&gt;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+noall</a:t>
            </a:r>
            <a:r>
              <a:rPr sz="8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6567" y="4598590"/>
            <a:ext cx="3975735" cy="24511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ts val="385"/>
              </a:lnSpc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;; global options:</a:t>
            </a:r>
            <a:r>
              <a:rPr sz="8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23495">
              <a:lnSpc>
                <a:spcPct val="100000"/>
              </a:lnSpc>
              <a:spcBef>
                <a:spcPts val="15"/>
              </a:spcBef>
            </a:pP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sts-example-1.app.default.svc.cluster.local.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30 IN </a:t>
            </a: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A</a:t>
            </a:r>
            <a:r>
              <a:rPr sz="800" spc="-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2699" y="4458391"/>
            <a:ext cx="877569" cy="287655"/>
          </a:xfrm>
          <a:custGeom>
            <a:avLst/>
            <a:gdLst/>
            <a:ahLst/>
            <a:cxnLst/>
            <a:rect l="l" t="t" r="r" b="b"/>
            <a:pathLst>
              <a:path w="877569" h="287654">
                <a:moveTo>
                  <a:pt x="0" y="0"/>
                </a:moveTo>
                <a:lnTo>
                  <a:pt x="877198" y="0"/>
                </a:lnTo>
                <a:lnTo>
                  <a:pt x="877198" y="287399"/>
                </a:lnTo>
                <a:lnTo>
                  <a:pt x="0" y="287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6567" y="3508942"/>
            <a:ext cx="3975735" cy="245110"/>
          </a:xfrm>
          <a:custGeom>
            <a:avLst/>
            <a:gdLst/>
            <a:ahLst/>
            <a:cxnLst/>
            <a:rect l="l" t="t" r="r" b="b"/>
            <a:pathLst>
              <a:path w="3975734" h="245110">
                <a:moveTo>
                  <a:pt x="0" y="0"/>
                </a:moveTo>
                <a:lnTo>
                  <a:pt x="3975291" y="0"/>
                </a:lnTo>
                <a:lnTo>
                  <a:pt x="3975291" y="244799"/>
                </a:lnTo>
                <a:lnTo>
                  <a:pt x="0" y="2447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7541" y="260714"/>
            <a:ext cx="4920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VolumeClaimTemplate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24699" y="1834946"/>
            <a:ext cx="3472815" cy="174371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745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volumeClaimTemplates:</a:t>
            </a:r>
            <a:endParaRPr sz="1100">
              <a:latin typeface="Courier New"/>
              <a:cs typeface="Courier New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solidFill>
                  <a:srgbClr val="1154CC"/>
                </a:solidFill>
                <a:latin typeface="Courier New"/>
                <a:cs typeface="Courier New"/>
              </a:rPr>
              <a:t>-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420370" marR="2122170" indent="16700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www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88010" marR="19494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[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"ReadWriteOnce"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]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standard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resources:</a:t>
            </a:r>
            <a:endParaRPr sz="1100">
              <a:latin typeface="Courier New"/>
              <a:cs typeface="Courier New"/>
            </a:endParaRPr>
          </a:p>
          <a:p>
            <a:pPr marL="923290" marR="1535430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1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5174" y="3768842"/>
          <a:ext cx="8230232" cy="780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6759">
                <a:tc gridSpan="7">
                  <a:txBody>
                    <a:bodyPr/>
                    <a:lstStyle/>
                    <a:p>
                      <a:pPr marL="85090">
                        <a:lnSpc>
                          <a:spcPts val="905"/>
                        </a:lnSpc>
                        <a:spcBef>
                          <a:spcPts val="935"/>
                        </a:spcBef>
                      </a:pPr>
                      <a:r>
                        <a:rPr sz="9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900" spc="-1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pvc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1187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046">
                <a:tc>
                  <a:txBody>
                    <a:bodyPr/>
                    <a:lstStyle/>
                    <a:p>
                      <a:pPr marL="85090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VOLUME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CAPACITY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ACCESS</a:t>
                      </a:r>
                      <a:r>
                        <a:rPr sz="900" spc="-4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MODES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STORAGECLASS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75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49">
                <a:tc>
                  <a:txBody>
                    <a:bodyPr/>
                    <a:lstStyle/>
                    <a:p>
                      <a:pPr marL="8509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www-sts-example-0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Bound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pvc-d2f11e3b-18d0-11e8-ba4f-080027a3682b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1Gi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RWO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standard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4h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141">
                <a:tc>
                  <a:txBody>
                    <a:bodyPr/>
                    <a:lstStyle/>
                    <a:p>
                      <a:pPr marL="85090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www-sts-example-1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Bound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pvc-d3c923c0-18d0-11e8-ba4f-080027a3682b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1Gi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RWO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standard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ts val="1055"/>
                        </a:lnSpc>
                      </a:pPr>
                      <a:r>
                        <a:rPr sz="9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4h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45968" y="1327305"/>
            <a:ext cx="578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6B16B"/>
                </a:solidFill>
                <a:latin typeface="Courier New"/>
                <a:cs typeface="Courier New"/>
              </a:rPr>
              <a:t>&lt;Volume Name&gt;</a:t>
            </a:r>
            <a:r>
              <a:rPr sz="1800" b="1" spc="-5" dirty="0">
                <a:latin typeface="Courier New"/>
                <a:cs typeface="Courier New"/>
              </a:rPr>
              <a:t>-</a:t>
            </a:r>
            <a:r>
              <a:rPr sz="1800" b="1" spc="-5" dirty="0">
                <a:solidFill>
                  <a:srgbClr val="CC4124"/>
                </a:solidFill>
                <a:latin typeface="Courier New"/>
                <a:cs typeface="Courier New"/>
              </a:rPr>
              <a:t>&lt;StatefulSet</a:t>
            </a:r>
            <a:r>
              <a:rPr sz="1800" b="1" spc="-80" dirty="0">
                <a:solidFill>
                  <a:srgbClr val="CC4124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CC4124"/>
                </a:solidFill>
                <a:latin typeface="Courier New"/>
                <a:cs typeface="Courier New"/>
              </a:rPr>
              <a:t>Name&gt;-&lt;ordinal&gt;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9295" y="1898830"/>
            <a:ext cx="435038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Persistent Volumes associated with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StatefulSet will </a:t>
            </a:r>
            <a:r>
              <a:rPr sz="1800" b="1" spc="-5" dirty="0">
                <a:latin typeface="Arial"/>
                <a:cs typeface="Arial"/>
              </a:rPr>
              <a:t>NOT </a:t>
            </a:r>
            <a:r>
              <a:rPr sz="1800" spc="-5" dirty="0">
                <a:latin typeface="Arial"/>
                <a:cs typeface="Arial"/>
              </a:rPr>
              <a:t>be automatically  garbage </a:t>
            </a:r>
            <a:r>
              <a:rPr sz="1800" dirty="0">
                <a:latin typeface="Arial"/>
                <a:cs typeface="Arial"/>
              </a:rPr>
              <a:t>collected </a:t>
            </a:r>
            <a:r>
              <a:rPr sz="1800" spc="-5" dirty="0">
                <a:latin typeface="Arial"/>
                <a:cs typeface="Arial"/>
              </a:rPr>
              <a:t>when it’s associated  StatefulSet is deleted. They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manually 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removed.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83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Job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785734" cy="21056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3746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Job controller </a:t>
            </a:r>
            <a:r>
              <a:rPr sz="2400" spc="-5" dirty="0">
                <a:latin typeface="Arial"/>
                <a:cs typeface="Arial"/>
              </a:rPr>
              <a:t>ensures one or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pods are executed  and </a:t>
            </a:r>
            <a:r>
              <a:rPr sz="2400" dirty="0">
                <a:latin typeface="Arial"/>
                <a:cs typeface="Arial"/>
              </a:rPr>
              <a:t>successfully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terminate.</a:t>
            </a:r>
            <a:endParaRPr sz="2400">
              <a:latin typeface="Arial"/>
              <a:cs typeface="Arial"/>
            </a:endParaRPr>
          </a:p>
          <a:p>
            <a:pPr marL="424815" marR="6096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continue </a:t>
            </a:r>
            <a:r>
              <a:rPr sz="2400" spc="-5" dirty="0">
                <a:latin typeface="Arial"/>
                <a:cs typeface="Arial"/>
              </a:rPr>
              <a:t>to try and execute the job until it </a:t>
            </a:r>
            <a:r>
              <a:rPr sz="2400" dirty="0">
                <a:latin typeface="Arial"/>
                <a:cs typeface="Arial"/>
              </a:rPr>
              <a:t>satisfies 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completion </a:t>
            </a:r>
            <a:r>
              <a:rPr sz="2400" spc="-5" dirty="0">
                <a:latin typeface="Arial"/>
                <a:cs typeface="Arial"/>
              </a:rPr>
              <a:t>and/or parallelism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condition.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Pods are </a:t>
            </a:r>
            <a:r>
              <a:rPr sz="2400" b="1" spc="-5" dirty="0">
                <a:latin typeface="Arial"/>
                <a:cs typeface="Arial"/>
              </a:rPr>
              <a:t>NOT </a:t>
            </a:r>
            <a:r>
              <a:rPr sz="2400" dirty="0">
                <a:latin typeface="Arial"/>
                <a:cs typeface="Arial"/>
              </a:rPr>
              <a:t>cleaned </a:t>
            </a:r>
            <a:r>
              <a:rPr sz="2400" spc="-5" dirty="0">
                <a:latin typeface="Arial"/>
                <a:cs typeface="Arial"/>
              </a:rPr>
              <a:t>up until the job itself 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1671" y="4102619"/>
            <a:ext cx="5340614" cy="921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83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Job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340228"/>
            <a:ext cx="4918710" cy="28809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40259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backoffLimit:</a:t>
            </a:r>
            <a:r>
              <a:rPr sz="1800" spc="-6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The number of failures  before the job itself is </a:t>
            </a:r>
            <a:r>
              <a:rPr sz="1800" dirty="0">
                <a:latin typeface="Arial"/>
                <a:cs typeface="Arial"/>
              </a:rPr>
              <a:t>considered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failed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marR="8432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completions:</a:t>
            </a:r>
            <a:r>
              <a:rPr sz="1800" spc="-66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The total number of  </a:t>
            </a:r>
            <a:r>
              <a:rPr sz="1800" dirty="0">
                <a:latin typeface="Arial"/>
                <a:cs typeface="Arial"/>
              </a:rPr>
              <a:t>successful completions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desired.</a:t>
            </a:r>
            <a:endParaRPr sz="1800">
              <a:latin typeface="Arial"/>
              <a:cs typeface="Arial"/>
            </a:endParaRPr>
          </a:p>
          <a:p>
            <a:pPr marL="379095" marR="8001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parallelism:</a:t>
            </a:r>
            <a:r>
              <a:rPr sz="1800" spc="-66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many </a:t>
            </a:r>
            <a:r>
              <a:rPr sz="1800" spc="-5" dirty="0">
                <a:latin typeface="Arial"/>
                <a:cs typeface="Arial"/>
              </a:rPr>
              <a:t>instances of the  pod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concurrently.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spec.template.spec.restartPolicy: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Jobs </a:t>
            </a:r>
            <a:r>
              <a:rPr sz="1800" spc="-5" dirty="0">
                <a:latin typeface="Arial"/>
                <a:cs typeface="Arial"/>
              </a:rPr>
              <a:t>only </a:t>
            </a:r>
            <a:r>
              <a:rPr sz="1800" dirty="0">
                <a:latin typeface="Arial"/>
                <a:cs typeface="Arial"/>
              </a:rPr>
              <a:t>support a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 </a:t>
            </a:r>
            <a:r>
              <a:rPr sz="1800" spc="-5" dirty="0">
                <a:latin typeface="Arial"/>
                <a:cs typeface="Arial"/>
              </a:rPr>
              <a:t>of  type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r>
              <a:rPr sz="1800" spc="-58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OnFailure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8163" y="1288047"/>
            <a:ext cx="2999740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772795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879475" indent="2133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job-example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backoffLimit: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completions: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400">
              <a:latin typeface="Courier New"/>
              <a:cs typeface="Courier New"/>
            </a:endParaRPr>
          </a:p>
          <a:p>
            <a:pPr marL="298450" marR="119951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parallelism: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2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400">
              <a:latin typeface="Courier New"/>
              <a:cs typeface="Courier New"/>
            </a:endParaRPr>
          </a:p>
          <a:p>
            <a:pPr marL="511809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72517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400" spc="-5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400">
              <a:latin typeface="Courier New"/>
              <a:cs typeface="Courier New"/>
            </a:endParaRPr>
          </a:p>
          <a:p>
            <a:pPr marL="511809">
              <a:lnSpc>
                <a:spcPts val="1664"/>
              </a:lnSpc>
            </a:pPr>
            <a:r>
              <a:rPr sz="1400" spc="-5" dirty="0">
                <a:solidFill>
                  <a:srgbClr val="38751C"/>
                </a:solidFill>
                <a:latin typeface="Courier New"/>
                <a:cs typeface="Courier New"/>
              </a:rPr>
              <a:t>&lt;pod-template&gt;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83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9" y="1244097"/>
            <a:ext cx="3994785" cy="26022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2376805">
              <a:lnSpc>
                <a:spcPct val="100000"/>
              </a:lnSpc>
              <a:spcBef>
                <a:spcPts val="635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0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000">
              <a:latin typeface="Courier New"/>
              <a:cs typeface="Courier New"/>
            </a:endParaRPr>
          </a:p>
          <a:p>
            <a:pPr marL="85090" marR="2453005" indent="15240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0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job-example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000">
              <a:latin typeface="Courier New"/>
              <a:cs typeface="Courier New"/>
            </a:endParaRPr>
          </a:p>
          <a:p>
            <a:pPr marL="2374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backoffLimit: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000">
              <a:latin typeface="Courier New"/>
              <a:cs typeface="Courier New"/>
            </a:endParaRPr>
          </a:p>
          <a:p>
            <a:pPr marL="2374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completions: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000">
              <a:latin typeface="Courier New"/>
              <a:cs typeface="Courier New"/>
            </a:endParaRPr>
          </a:p>
          <a:p>
            <a:pPr marL="237490" marR="2681605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parallelism:</a:t>
            </a:r>
            <a:r>
              <a:rPr sz="10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CC0000"/>
                </a:solidFill>
                <a:latin typeface="Courier New"/>
                <a:cs typeface="Courier New"/>
              </a:rPr>
              <a:t>2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000">
              <a:latin typeface="Courier New"/>
              <a:cs typeface="Courier New"/>
            </a:endParaRPr>
          </a:p>
          <a:p>
            <a:pPr marL="5422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000">
              <a:latin typeface="Courier New"/>
              <a:cs typeface="Courier New"/>
            </a:endParaRPr>
          </a:p>
          <a:p>
            <a:pPr marL="542290">
              <a:lnSpc>
                <a:spcPct val="100000"/>
              </a:lnSpc>
            </a:pPr>
            <a:r>
              <a:rPr sz="10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0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endParaRPr sz="1000">
              <a:latin typeface="Courier New"/>
              <a:cs typeface="Courier New"/>
            </a:endParaRPr>
          </a:p>
          <a:p>
            <a:pPr marL="694690" marR="131064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1000" spc="-9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"-c"]</a:t>
            </a:r>
            <a:endParaRPr sz="1000">
              <a:latin typeface="Courier New"/>
              <a:cs typeface="Courier New"/>
            </a:endParaRPr>
          </a:p>
          <a:p>
            <a:pPr marL="542290" marR="548640" indent="15240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["echo hello from $HOSTNAME!"]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2290" y="1244097"/>
            <a:ext cx="3994785" cy="3681729"/>
          </a:xfrm>
          <a:custGeom>
            <a:avLst/>
            <a:gdLst/>
            <a:ahLst/>
            <a:cxnLst/>
            <a:rect l="l" t="t" r="r" b="b"/>
            <a:pathLst>
              <a:path w="3994784" h="3681729">
                <a:moveTo>
                  <a:pt x="0" y="0"/>
                </a:moveTo>
                <a:lnTo>
                  <a:pt x="3994491" y="0"/>
                </a:lnTo>
                <a:lnTo>
                  <a:pt x="3994491" y="3681592"/>
                </a:lnTo>
                <a:lnTo>
                  <a:pt x="0" y="36815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65316" y="1354647"/>
            <a:ext cx="1579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kubectl describe job</a:t>
            </a:r>
            <a:r>
              <a:rPr sz="6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job-example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5316" y="1449896"/>
            <a:ext cx="665480" cy="974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8732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Name:  Namespace:  Selector:  Labels: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Courier New"/>
              <a:cs typeface="Courier New"/>
            </a:endParaRPr>
          </a:p>
          <a:p>
            <a:pPr marL="12700" marR="508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Annotations:  Parallelism:  Completions:  Start Time:  Pods</a:t>
            </a:r>
            <a:r>
              <a:rPr sz="6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Statuses: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6738" y="1449896"/>
            <a:ext cx="2357755" cy="974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8338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job-example  default</a:t>
            </a:r>
            <a:endParaRPr sz="600">
              <a:latin typeface="Courier New"/>
              <a:cs typeface="Courier New"/>
            </a:endParaRPr>
          </a:p>
          <a:p>
            <a:pPr marL="12700" marR="5080" indent="-635" algn="just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controller-uid=19d122f4-1576-11e8-a4e2-080027a3682b  controller-uid=19d122f4-1576-11e8-a4e2-080027a3682b  job-name=job-example</a:t>
            </a:r>
            <a:endParaRPr sz="600">
              <a:latin typeface="Courier New"/>
              <a:cs typeface="Courier New"/>
            </a:endParaRPr>
          </a:p>
          <a:p>
            <a:pPr marL="12700" marR="206248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 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2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4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Mon, 19 Feb 2018 08:09:21</a:t>
            </a:r>
            <a:r>
              <a:rPr sz="6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-0500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0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Running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/ 4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Succeeded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/ 0</a:t>
            </a:r>
            <a:r>
              <a:rPr sz="600" spc="-5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Failed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5316" y="2402396"/>
            <a:ext cx="619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Pod</a:t>
            </a:r>
            <a:r>
              <a:rPr sz="600" spc="-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Template: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6755" y="2497646"/>
            <a:ext cx="2769235" cy="1164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23545" marR="5080" indent="-4114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Labels: controller-uid=19d122f4-1576-11e8-a4e2-080027a3682b  job-name=job-example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Containers:</a:t>
            </a:r>
            <a:endParaRPr sz="600">
              <a:latin typeface="Courier New"/>
              <a:cs typeface="Courier New"/>
            </a:endParaRPr>
          </a:p>
          <a:p>
            <a:pPr marL="57785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hello:</a:t>
            </a:r>
            <a:endParaRPr sz="600">
              <a:latin typeface="Courier New"/>
              <a:cs typeface="Courier New"/>
            </a:endParaRPr>
          </a:p>
          <a:p>
            <a:pPr marL="103505" marR="1696720">
              <a:lnSpc>
                <a:spcPct val="104200"/>
              </a:lnSpc>
              <a:tabLst>
                <a:tab pos="46926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Image: alpine:latest  Port:	&lt;none&gt;  Command:</a:t>
            </a:r>
            <a:endParaRPr sz="6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/bin/sh</a:t>
            </a:r>
            <a:endParaRPr sz="600">
              <a:latin typeface="Courier New"/>
              <a:cs typeface="Courier New"/>
            </a:endParaRPr>
          </a:p>
          <a:p>
            <a:pPr marL="103505" marR="2428240" indent="9144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-c  Args:</a:t>
            </a:r>
            <a:endParaRPr sz="600">
              <a:latin typeface="Courier New"/>
              <a:cs typeface="Courier New"/>
            </a:endParaRPr>
          </a:p>
          <a:p>
            <a:pPr marL="103505" marR="1376680" indent="9144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echo hello from $HOSTNAME!  Environment:</a:t>
            </a:r>
            <a:r>
              <a:rPr sz="600" spc="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8215" y="3640644"/>
            <a:ext cx="300355" cy="21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5316" y="3640644"/>
            <a:ext cx="52832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3505" marR="5080" indent="9144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Mounts:  Volumes:</a:t>
            </a:r>
            <a:endParaRPr sz="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Events:</a:t>
            </a:r>
            <a:endParaRPr sz="600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837705" y="3935447"/>
          <a:ext cx="2579368" cy="19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872">
                <a:tc>
                  <a:txBody>
                    <a:bodyPr/>
                    <a:lstStyle/>
                    <a:p>
                      <a:pPr marL="31750">
                        <a:lnSpc>
                          <a:spcPts val="64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Type	Reason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ts val="640"/>
                        </a:lnSpc>
                        <a:spcBef>
                          <a:spcPts val="2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640"/>
                        </a:lnSpc>
                        <a:spcBef>
                          <a:spcPts val="2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640"/>
                        </a:lnSpc>
                        <a:spcBef>
                          <a:spcPts val="2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Message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72">
                <a:tc>
                  <a:txBody>
                    <a:bodyPr/>
                    <a:lstStyle/>
                    <a:p>
                      <a:pPr marL="31750">
                        <a:lnSpc>
                          <a:spcPts val="665"/>
                        </a:lnSpc>
                        <a:spcBef>
                          <a:spcPts val="5"/>
                        </a:spcBef>
                        <a:tabLst>
                          <a:tab pos="396875" algn="l"/>
                        </a:tabLst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----	------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665"/>
                        </a:lnSpc>
                        <a:spcBef>
                          <a:spcPts val="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----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65"/>
                        </a:lnSpc>
                        <a:spcBef>
                          <a:spcPts val="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----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665"/>
                        </a:lnSpc>
                        <a:spcBef>
                          <a:spcPts val="5"/>
                        </a:spcBef>
                      </a:pPr>
                      <a:r>
                        <a:rPr sz="6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-------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856755" y="4116893"/>
            <a:ext cx="1351280" cy="402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Normal SuccessfulCreate 52m  Normal SuccessfulCreate 52m  Normal SuccessfulCreate 51m  Normal SuccessfulCreate</a:t>
            </a:r>
            <a:r>
              <a:rPr sz="600" spc="2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51m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9644" y="4116893"/>
            <a:ext cx="2128520" cy="402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job-controller Created pod: job-example-v5fvq  job-controller Created pod: job-example-hknns  job-controller Created pod: job-example-tphkm  job-controller Created pod:</a:t>
            </a:r>
            <a:r>
              <a:rPr sz="600" spc="-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job-example-dvxd2</a:t>
            </a:r>
            <a:endParaRPr sz="600">
              <a:latin typeface="Courier New"/>
              <a:cs typeface="Courier New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47674" y="4000817"/>
          <a:ext cx="3994782" cy="924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3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447">
                <a:tc gridSpan="5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 pods</a:t>
                      </a:r>
                      <a:r>
                        <a:rPr sz="800" spc="-2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--show-all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35"/>
                        </a:lnSpc>
                        <a:spcBef>
                          <a:spcPts val="15"/>
                        </a:spcBef>
                        <a:tabLst>
                          <a:tab pos="1304290" algn="l"/>
                          <a:tab pos="1913889" algn="l"/>
                          <a:tab pos="2645410" algn="l"/>
                          <a:tab pos="3315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	STATUS	RESTARTS	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09"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job-example-dvxd2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875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Completed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875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51m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job-example-hknns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Completed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52m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job-example-tphkm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Completed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51m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91">
                <a:tc>
                  <a:txBody>
                    <a:bodyPr/>
                    <a:lstStyle/>
                    <a:p>
                      <a:pPr algn="ctr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job-example-v5fvq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Completed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52m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CronJob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78613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An extension of the </a:t>
            </a:r>
            <a:r>
              <a:rPr sz="2400" dirty="0">
                <a:latin typeface="Arial"/>
                <a:cs typeface="Arial"/>
              </a:rPr>
              <a:t>Job </a:t>
            </a:r>
            <a:r>
              <a:rPr sz="2400" spc="-5" dirty="0">
                <a:latin typeface="Arial"/>
                <a:cs typeface="Arial"/>
              </a:rPr>
              <a:t>Controller, it provides </a:t>
            </a:r>
            <a:r>
              <a:rPr sz="2400" dirty="0">
                <a:latin typeface="Arial"/>
                <a:cs typeface="Arial"/>
              </a:rPr>
              <a:t>a method </a:t>
            </a:r>
            <a:r>
              <a:rPr sz="2400" spc="-5" dirty="0">
                <a:latin typeface="Arial"/>
                <a:cs typeface="Arial"/>
              </a:rPr>
              <a:t>of  executing jobs on </a:t>
            </a:r>
            <a:r>
              <a:rPr sz="2400" dirty="0">
                <a:latin typeface="Arial"/>
                <a:cs typeface="Arial"/>
              </a:rPr>
              <a:t>a cron-like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schedule.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0234" y="2569331"/>
            <a:ext cx="573659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635" marR="5080" indent="-1258570">
              <a:lnSpc>
                <a:spcPct val="100699"/>
              </a:lnSpc>
              <a:spcBef>
                <a:spcPts val="70"/>
              </a:spcBef>
            </a:pPr>
            <a:r>
              <a:rPr sz="3600" spc="-5" dirty="0">
                <a:latin typeface="Arial"/>
                <a:cs typeface="Arial"/>
              </a:rPr>
              <a:t>CronJobs within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Kubernetes  use </a:t>
            </a:r>
            <a:r>
              <a:rPr sz="3600" b="1" spc="-5" dirty="0">
                <a:latin typeface="Arial"/>
                <a:cs typeface="Arial"/>
              </a:rPr>
              <a:t>UTC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ONLY</a:t>
            </a:r>
            <a:r>
              <a:rPr sz="3600" dirty="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9458" y="4102619"/>
            <a:ext cx="5365051" cy="893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CronJob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340228"/>
            <a:ext cx="3972560" cy="22047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schedule: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cron schedule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 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job.</a:t>
            </a:r>
            <a:endParaRPr sz="1800">
              <a:latin typeface="Arial"/>
              <a:cs typeface="Arial"/>
            </a:endParaRPr>
          </a:p>
          <a:p>
            <a:pPr marL="379095" marR="1905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successfulJobHistoryLimit:  </a:t>
            </a:r>
            <a:r>
              <a:rPr sz="1800" spc="-5" dirty="0">
                <a:latin typeface="Arial"/>
                <a:cs typeface="Arial"/>
              </a:rPr>
              <a:t>The number of </a:t>
            </a:r>
            <a:r>
              <a:rPr sz="1800" dirty="0">
                <a:latin typeface="Arial"/>
                <a:cs typeface="Arial"/>
              </a:rPr>
              <a:t>successful </a:t>
            </a:r>
            <a:r>
              <a:rPr sz="1800" spc="-5" dirty="0">
                <a:latin typeface="Arial"/>
                <a:cs typeface="Arial"/>
              </a:rPr>
              <a:t>jobs to  </a:t>
            </a:r>
            <a:r>
              <a:rPr sz="180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79095" marR="3683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failedJobHistoryLimit: </a:t>
            </a:r>
            <a:r>
              <a:rPr sz="1800" spc="-5" dirty="0">
                <a:latin typeface="Arial"/>
                <a:cs typeface="Arial"/>
              </a:rPr>
              <a:t>The  number of failed jobs 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5790" y="1244097"/>
            <a:ext cx="3771900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819785">
              <a:lnSpc>
                <a:spcPct val="100000"/>
              </a:lnSpc>
              <a:spcBef>
                <a:spcPts val="615"/>
              </a:spcBef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500" spc="-5" dirty="0">
                <a:solidFill>
                  <a:srgbClr val="CC0000"/>
                </a:solidFill>
                <a:latin typeface="Courier New"/>
                <a:cs typeface="Courier New"/>
              </a:rPr>
              <a:t>batch/v1beta1  </a:t>
            </a: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5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CC0000"/>
                </a:solidFill>
                <a:latin typeface="Courier New"/>
                <a:cs typeface="Courier New"/>
              </a:rPr>
              <a:t>CronJob</a:t>
            </a:r>
            <a:endParaRPr sz="15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500">
              <a:latin typeface="Courier New"/>
              <a:cs typeface="Courier New"/>
            </a:endParaRPr>
          </a:p>
          <a:p>
            <a:pPr marL="85725" marR="1048385" indent="228600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500" spc="-5" dirty="0">
                <a:solidFill>
                  <a:srgbClr val="CC0000"/>
                </a:solidFill>
                <a:latin typeface="Courier New"/>
                <a:cs typeface="Courier New"/>
              </a:rPr>
              <a:t>cronjob-example  </a:t>
            </a: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500">
              <a:latin typeface="Courier New"/>
              <a:cs typeface="Courier New"/>
            </a:endParaRPr>
          </a:p>
          <a:p>
            <a:pPr marL="314325" marR="134620" indent="-63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schedule: </a:t>
            </a:r>
            <a:r>
              <a:rPr sz="1500" spc="-5" dirty="0">
                <a:solidFill>
                  <a:srgbClr val="CC0000"/>
                </a:solidFill>
                <a:latin typeface="Courier New"/>
                <a:cs typeface="Courier New"/>
              </a:rPr>
              <a:t>"*/1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* * * </a:t>
            </a:r>
            <a:r>
              <a:rPr sz="1500" spc="-5" dirty="0">
                <a:solidFill>
                  <a:srgbClr val="CC0000"/>
                </a:solidFill>
                <a:latin typeface="Courier New"/>
                <a:cs typeface="Courier New"/>
              </a:rPr>
              <a:t>*"  </a:t>
            </a: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successfulJobsHistoryLimit:</a:t>
            </a:r>
            <a:r>
              <a:rPr sz="1500" spc="-8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500">
              <a:latin typeface="Courier New"/>
              <a:cs typeface="Courier New"/>
            </a:endParaRPr>
          </a:p>
          <a:p>
            <a:pPr marL="314325" marR="59118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failedJobsHistoryLimit: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1  </a:t>
            </a: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jobTemplate:</a:t>
            </a:r>
            <a:endParaRPr sz="1500">
              <a:latin typeface="Courier New"/>
              <a:cs typeface="Courier New"/>
            </a:endParaRPr>
          </a:p>
          <a:p>
            <a:pPr marL="54292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500">
              <a:latin typeface="Courier New"/>
              <a:cs typeface="Courier New"/>
            </a:endParaRPr>
          </a:p>
          <a:p>
            <a:pPr marL="77152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completions:</a:t>
            </a:r>
            <a:r>
              <a:rPr sz="15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500">
              <a:latin typeface="Courier New"/>
              <a:cs typeface="Courier New"/>
            </a:endParaRPr>
          </a:p>
          <a:p>
            <a:pPr marL="771525" marR="1391285">
              <a:lnSpc>
                <a:spcPct val="100000"/>
              </a:lnSpc>
            </a:pP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parallelism:</a:t>
            </a:r>
            <a:r>
              <a:rPr sz="15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2  </a:t>
            </a:r>
            <a:r>
              <a:rPr sz="15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500">
              <a:latin typeface="Courier New"/>
              <a:cs typeface="Courier New"/>
            </a:endParaRPr>
          </a:p>
          <a:p>
            <a:pPr marL="1000125">
              <a:lnSpc>
                <a:spcPct val="100000"/>
              </a:lnSpc>
            </a:pPr>
            <a:r>
              <a:rPr sz="15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500" spc="-15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CronJob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945592" y="1244097"/>
            <a:ext cx="4741545" cy="3681729"/>
          </a:xfrm>
          <a:custGeom>
            <a:avLst/>
            <a:gdLst/>
            <a:ahLst/>
            <a:cxnLst/>
            <a:rect l="l" t="t" r="r" b="b"/>
            <a:pathLst>
              <a:path w="4741545" h="3681729">
                <a:moveTo>
                  <a:pt x="0" y="0"/>
                </a:moveTo>
                <a:lnTo>
                  <a:pt x="4741190" y="0"/>
                </a:lnTo>
                <a:lnTo>
                  <a:pt x="4741190" y="3681592"/>
                </a:lnTo>
                <a:lnTo>
                  <a:pt x="0" y="36815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1314" y="1314072"/>
            <a:ext cx="19329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kubectl describe cronjob</a:t>
            </a:r>
            <a:r>
              <a:rPr sz="6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1435" y="1409322"/>
            <a:ext cx="6991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11293" y="1504572"/>
            <a:ext cx="516255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default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*/1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* * *</a:t>
            </a:r>
            <a:r>
              <a:rPr sz="600" spc="-1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* 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Allow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False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&lt;unset&gt;</a:t>
            </a:r>
            <a:endParaRPr sz="600">
              <a:latin typeface="Courier New"/>
              <a:cs typeface="Courier New"/>
            </a:endParaRPr>
          </a:p>
          <a:p>
            <a:pPr marR="187325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&lt;unset&gt;  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2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4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1314" y="1409322"/>
            <a:ext cx="1201420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Name: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Namespace:</a:t>
            </a:r>
            <a:endParaRPr sz="600">
              <a:latin typeface="Courier New"/>
              <a:cs typeface="Courier New"/>
            </a:endParaRPr>
          </a:p>
          <a:p>
            <a:pPr marR="324485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Labels:  Annotations:  Schedule:  Concurrency</a:t>
            </a:r>
            <a:r>
              <a:rPr sz="600" spc="-8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Policy:  Suspend: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Starting Deadline Seconds:  Selector:</a:t>
            </a:r>
            <a:endParaRPr sz="600">
              <a:latin typeface="Courier New"/>
              <a:cs typeface="Courier New"/>
            </a:endParaRPr>
          </a:p>
          <a:p>
            <a:pPr marR="644525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Parallelism:  Completions:</a:t>
            </a:r>
            <a:endParaRPr sz="600">
              <a:latin typeface="Courier New"/>
              <a:cs typeface="Courier New"/>
            </a:endParaRPr>
          </a:p>
          <a:p>
            <a:pPr marL="90805" marR="415925" indent="-9144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Pod Template:  Labels: &lt;none&gt;  Containers:  hello:</a:t>
            </a:r>
            <a:endParaRPr sz="600">
              <a:latin typeface="Courier New"/>
              <a:cs typeface="Courier New"/>
            </a:endParaRPr>
          </a:p>
          <a:p>
            <a:pPr marL="182245" marR="50165">
              <a:lnSpc>
                <a:spcPct val="104200"/>
              </a:lnSpc>
              <a:tabLst>
                <a:tab pos="54800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Image: alpine:latest  Port:	&lt;none&gt;  Command:</a:t>
            </a:r>
            <a:endParaRPr sz="60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25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/bin/sh</a:t>
            </a:r>
            <a:endParaRPr sz="60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-c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1314" y="3314318"/>
            <a:ext cx="23901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Args:</a:t>
            </a:r>
            <a:endParaRPr sz="600">
              <a:latin typeface="Courier New"/>
              <a:cs typeface="Courier New"/>
            </a:endParaRPr>
          </a:p>
          <a:p>
            <a:pPr marL="182245" marR="918844" indent="91440">
              <a:lnSpc>
                <a:spcPct val="104200"/>
              </a:lnSpc>
              <a:tabLst>
                <a:tab pos="95948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echo hello from $HOSTNAME!  Environment:	&lt;none&gt;</a:t>
            </a:r>
            <a:endParaRPr sz="600">
              <a:latin typeface="Courier New"/>
              <a:cs typeface="Courier New"/>
            </a:endParaRPr>
          </a:p>
          <a:p>
            <a:pPr marR="1147445" algn="r">
              <a:lnSpc>
                <a:spcPct val="100000"/>
              </a:lnSpc>
              <a:spcBef>
                <a:spcPts val="30"/>
              </a:spcBef>
              <a:tabLst>
                <a:tab pos="77660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Mounts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:	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1147445" algn="r">
              <a:lnSpc>
                <a:spcPct val="100000"/>
              </a:lnSpc>
              <a:spcBef>
                <a:spcPts val="30"/>
              </a:spcBef>
              <a:tabLst>
                <a:tab pos="868044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Volumes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:	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104200"/>
              </a:lnSpc>
              <a:tabLst>
                <a:tab pos="95948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Last Schedule Time: Mon, 19 Feb 2018 09:54:00 -0500  Active</a:t>
            </a:r>
            <a:r>
              <a:rPr sz="6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Jobs:	cronjob-example-1519052040  Events:</a:t>
            </a:r>
            <a:endParaRPr sz="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30"/>
              </a:spcBef>
              <a:tabLst>
                <a:tab pos="45656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Type	Reason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22754" y="4171567"/>
            <a:ext cx="110998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6512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----	------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104200"/>
              </a:lnSpc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Normal SuccessfulCreate  Normal SawCompletedJob  Normal SuccessfulCreate  Normal SawCompletedJob  Normal</a:t>
            </a:r>
            <a:r>
              <a:rPr sz="600" spc="27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SuccessfulCreate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1025" y="4076317"/>
            <a:ext cx="3259454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74320" algn="l"/>
                <a:tab pos="1188720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Age	From	Message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tabLst>
                <a:tab pos="1188085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---- </a:t>
            </a:r>
            <a:r>
              <a:rPr sz="600" spc="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----	-------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tabLst>
                <a:tab pos="274320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3m	cronjob-controller  Created job</a:t>
            </a:r>
            <a:r>
              <a:rPr sz="600" spc="-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cronjob-example-1519051860</a:t>
            </a:r>
            <a:endParaRPr sz="600">
              <a:latin typeface="Courier New"/>
              <a:cs typeface="Courier New"/>
            </a:endParaRPr>
          </a:p>
          <a:p>
            <a:pPr marR="5080" indent="-635">
              <a:lnSpc>
                <a:spcPct val="104200"/>
              </a:lnSpc>
              <a:tabLst>
                <a:tab pos="274320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2m	cronjob-controller Saw completed job: cronjob-example-1519051860  2m	cronjob-controller Created job</a:t>
            </a:r>
            <a:r>
              <a:rPr sz="600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cronjob-example-1519051920</a:t>
            </a:r>
            <a:endParaRPr sz="600">
              <a:latin typeface="Courier New"/>
              <a:cs typeface="Courier New"/>
            </a:endParaRPr>
          </a:p>
          <a:p>
            <a:pPr marR="5080" indent="-635">
              <a:lnSpc>
                <a:spcPct val="104200"/>
              </a:lnSpc>
              <a:tabLst>
                <a:tab pos="274320" algn="l"/>
              </a:tabLst>
            </a:pP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1m	cronjob-controller Saw completed job: cronjob-example-1519051920  1m	cronjob-controller Created job</a:t>
            </a:r>
            <a:r>
              <a:rPr sz="600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cronjob-example-1519051980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199" y="1265997"/>
            <a:ext cx="3182620" cy="256984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5090" marR="1565275">
              <a:lnSpc>
                <a:spcPct val="101600"/>
              </a:lnSpc>
              <a:spcBef>
                <a:spcPts val="3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batch/v1beta1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8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CronJob</a:t>
            </a:r>
            <a:endParaRPr sz="8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800">
              <a:latin typeface="Courier New"/>
              <a:cs typeface="Courier New"/>
            </a:endParaRPr>
          </a:p>
          <a:p>
            <a:pPr marL="85090" marR="1687195" indent="12192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cronjob-example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207010" marR="120015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schedule: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"*/1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* * *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*"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successfulJobsHistoryLimit:</a:t>
            </a:r>
            <a:r>
              <a:rPr sz="8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207010" marR="144399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failedJobsHistoryLimit: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1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jobTemplate:</a:t>
            </a:r>
            <a:endParaRPr sz="800">
              <a:latin typeface="Courier New"/>
              <a:cs typeface="Courier New"/>
            </a:endParaRPr>
          </a:p>
          <a:p>
            <a:pPr marL="329565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451484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completions:</a:t>
            </a:r>
            <a:r>
              <a:rPr sz="8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451484" marR="187071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parallelism:</a:t>
            </a:r>
            <a:r>
              <a:rPr sz="8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2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800">
              <a:latin typeface="Courier New"/>
              <a:cs typeface="Courier New"/>
            </a:endParaRPr>
          </a:p>
          <a:p>
            <a:pPr marL="573405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695325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800">
              <a:latin typeface="Courier New"/>
              <a:cs typeface="Courier New"/>
            </a:endParaRPr>
          </a:p>
          <a:p>
            <a:pPr marL="695325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8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endParaRPr sz="800">
              <a:latin typeface="Courier New"/>
              <a:cs typeface="Courier New"/>
            </a:endParaRPr>
          </a:p>
          <a:p>
            <a:pPr marL="817244" marR="77343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800" spc="-9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"-c"]</a:t>
            </a:r>
            <a:endParaRPr sz="800">
              <a:latin typeface="Courier New"/>
              <a:cs typeface="Courier New"/>
            </a:endParaRPr>
          </a:p>
          <a:p>
            <a:pPr marL="695325" marR="163830" indent="121920">
              <a:lnSpc>
                <a:spcPct val="101600"/>
              </a:lnSpc>
            </a:pP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["echo hello from $HOSTNAME!"]  </a:t>
            </a:r>
            <a:r>
              <a:rPr sz="8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8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199" y="4097091"/>
            <a:ext cx="3182620" cy="82867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85090">
              <a:lnSpc>
                <a:spcPts val="830"/>
              </a:lnSpc>
              <a:spcBef>
                <a:spcPts val="645"/>
              </a:spcBef>
            </a:pP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kubectl get</a:t>
            </a:r>
            <a:r>
              <a:rPr sz="7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jobs</a:t>
            </a:r>
            <a:endParaRPr sz="700">
              <a:latin typeface="Courier New"/>
              <a:cs typeface="Courier New"/>
            </a:endParaRPr>
          </a:p>
          <a:p>
            <a:pPr marL="85090">
              <a:lnSpc>
                <a:spcPts val="825"/>
              </a:lnSpc>
              <a:tabLst>
                <a:tab pos="1631950" algn="l"/>
                <a:tab pos="2165350" algn="l"/>
                <a:tab pos="2858770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NAME	DESIRED	SUCCESSFUL	AGE</a:t>
            </a:r>
            <a:endParaRPr sz="700">
              <a:latin typeface="Courier New"/>
              <a:cs typeface="Courier New"/>
            </a:endParaRPr>
          </a:p>
          <a:p>
            <a:pPr marL="85090">
              <a:lnSpc>
                <a:spcPts val="825"/>
              </a:lnSpc>
              <a:tabLst>
                <a:tab pos="1631950" algn="l"/>
                <a:tab pos="2165350" algn="l"/>
                <a:tab pos="2858770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cronjob-example-1519053240	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4	4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2m</a:t>
            </a:r>
            <a:endParaRPr sz="700">
              <a:latin typeface="Courier New"/>
              <a:cs typeface="Courier New"/>
            </a:endParaRPr>
          </a:p>
          <a:p>
            <a:pPr marL="85090">
              <a:lnSpc>
                <a:spcPts val="825"/>
              </a:lnSpc>
              <a:tabLst>
                <a:tab pos="1631950" algn="l"/>
                <a:tab pos="2165350" algn="l"/>
                <a:tab pos="2858770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cronjob-example-1519053300	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4	4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1m</a:t>
            </a:r>
            <a:endParaRPr sz="700">
              <a:latin typeface="Courier New"/>
              <a:cs typeface="Courier New"/>
            </a:endParaRPr>
          </a:p>
          <a:p>
            <a:pPr marL="85090">
              <a:lnSpc>
                <a:spcPts val="830"/>
              </a:lnSpc>
              <a:tabLst>
                <a:tab pos="1631950" algn="l"/>
                <a:tab pos="2165350" algn="l"/>
                <a:tab pos="2858770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cronjob-example-1519053360	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4	4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26s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1423035">
              <a:lnSpc>
                <a:spcPts val="8620"/>
              </a:lnSpc>
              <a:spcBef>
                <a:spcPts val="400"/>
              </a:spcBef>
            </a:pPr>
            <a:r>
              <a:rPr dirty="0"/>
              <a:t>A </a:t>
            </a:r>
            <a:r>
              <a:rPr spc="-5" dirty="0"/>
              <a:t>Couple  Key</a:t>
            </a:r>
            <a:r>
              <a:rPr spc="-105" dirty="0"/>
              <a:t> </a:t>
            </a:r>
            <a:r>
              <a:rPr spc="-5" dirty="0"/>
              <a:t>Concepts...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70184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Concepts and</a:t>
            </a:r>
            <a:r>
              <a:rPr sz="1800" spc="-8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9689" y="2013759"/>
            <a:ext cx="1724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313" y="1254205"/>
            <a:ext cx="261937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Volumes</a:t>
            </a:r>
            <a:endParaRPr sz="2400">
              <a:latin typeface="Arial"/>
              <a:cs typeface="Arial"/>
            </a:endParaRPr>
          </a:p>
          <a:p>
            <a:pPr marL="424815" marR="718185" indent="-412750">
              <a:lnSpc>
                <a:spcPts val="2850"/>
              </a:lnSpc>
              <a:spcBef>
                <a:spcPts val="10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Persistent  Volumes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Persistent  Volume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Claims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76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StorageClass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724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Storage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7849234" cy="23533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Pods by themselves are useful, but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workloads  </a:t>
            </a:r>
            <a:r>
              <a:rPr sz="2400" dirty="0">
                <a:latin typeface="Arial"/>
                <a:cs typeface="Arial"/>
              </a:rPr>
              <a:t>require </a:t>
            </a:r>
            <a:r>
              <a:rPr sz="2400" spc="-5" dirty="0">
                <a:latin typeface="Arial"/>
                <a:cs typeface="Arial"/>
              </a:rPr>
              <a:t>exchanging data between </a:t>
            </a:r>
            <a:r>
              <a:rPr sz="2400" dirty="0">
                <a:latin typeface="Arial"/>
                <a:cs typeface="Arial"/>
              </a:rPr>
              <a:t>containers, </a:t>
            </a:r>
            <a:r>
              <a:rPr sz="2400" spc="-5" dirty="0">
                <a:latin typeface="Arial"/>
                <a:cs typeface="Arial"/>
              </a:rPr>
              <a:t>or persisting 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form 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"/>
              <a:cs typeface="Arial"/>
            </a:endParaRPr>
          </a:p>
          <a:p>
            <a:pPr marL="12700" marR="11195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For this we have </a:t>
            </a:r>
            <a:r>
              <a:rPr sz="2400" b="1" spc="-5" dirty="0">
                <a:latin typeface="Arial"/>
                <a:cs typeface="Arial"/>
              </a:rPr>
              <a:t>Volumes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Arial"/>
                <a:cs typeface="Arial"/>
              </a:rPr>
              <a:t>PersistentVolumes</a:t>
            </a:r>
            <a:r>
              <a:rPr sz="2400" spc="-5" dirty="0">
                <a:latin typeface="Arial"/>
                <a:cs typeface="Arial"/>
              </a:rPr>
              <a:t>,  </a:t>
            </a:r>
            <a:r>
              <a:rPr sz="2400" b="1" spc="-5" dirty="0">
                <a:latin typeface="Arial"/>
                <a:cs typeface="Arial"/>
              </a:rPr>
              <a:t>PersistentVolumeClaims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StorageClasses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27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Volumes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131441"/>
            <a:ext cx="7902575" cy="30924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Storage that is tied to the </a:t>
            </a:r>
            <a:r>
              <a:rPr sz="2400" b="1" spc="-5" dirty="0">
                <a:latin typeface="Arial"/>
                <a:cs typeface="Arial"/>
              </a:rPr>
              <a:t>Pod’s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Lifecycle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have one or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types of </a:t>
            </a:r>
            <a:r>
              <a:rPr sz="2400" dirty="0">
                <a:latin typeface="Arial"/>
                <a:cs typeface="Arial"/>
              </a:rPr>
              <a:t>volumes </a:t>
            </a:r>
            <a:r>
              <a:rPr sz="2400" spc="-5" dirty="0">
                <a:latin typeface="Arial"/>
                <a:cs typeface="Arial"/>
              </a:rPr>
              <a:t>attached 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  <a:p>
            <a:pPr marL="424815" marR="30924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dirty="0">
                <a:latin typeface="Arial"/>
                <a:cs typeface="Arial"/>
              </a:rPr>
              <a:t>consumed </a:t>
            </a:r>
            <a:r>
              <a:rPr sz="2400" spc="-5" dirty="0">
                <a:latin typeface="Arial"/>
                <a:cs typeface="Arial"/>
              </a:rPr>
              <a:t>by any of the </a:t>
            </a:r>
            <a:r>
              <a:rPr sz="2400" dirty="0">
                <a:latin typeface="Arial"/>
                <a:cs typeface="Arial"/>
              </a:rPr>
              <a:t>containers </a:t>
            </a:r>
            <a:r>
              <a:rPr sz="2400" spc="-5" dirty="0">
                <a:latin typeface="Arial"/>
                <a:cs typeface="Arial"/>
              </a:rPr>
              <a:t>within the  pod.</a:t>
            </a:r>
            <a:endParaRPr sz="2400">
              <a:latin typeface="Arial"/>
              <a:cs typeface="Arial"/>
            </a:endParaRPr>
          </a:p>
          <a:p>
            <a:pPr marL="424815" marR="34925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Survive Pod </a:t>
            </a:r>
            <a:r>
              <a:rPr sz="2400" dirty="0">
                <a:latin typeface="Arial"/>
                <a:cs typeface="Arial"/>
              </a:rPr>
              <a:t>restarts; </a:t>
            </a:r>
            <a:r>
              <a:rPr sz="2400" spc="-5" dirty="0">
                <a:latin typeface="Arial"/>
                <a:cs typeface="Arial"/>
              </a:rPr>
              <a:t>however their durability beyond  that is dependent on the Volume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117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Volume</a:t>
            </a:r>
            <a:r>
              <a:rPr sz="3600" spc="-95" dirty="0"/>
              <a:t> </a:t>
            </a:r>
            <a:r>
              <a:rPr sz="3600" spc="-5" dirty="0"/>
              <a:t>Types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599231"/>
            <a:ext cx="257683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awsElasticBlockStore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azureDisk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azureFile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cephfs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"/>
                <a:cs typeface="Arial"/>
              </a:rPr>
              <a:t>configMap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csi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downwardAPI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emptyDir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fc </a:t>
            </a: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(fibre</a:t>
            </a:r>
            <a:r>
              <a:rPr sz="18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channel)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1092" y="1599231"/>
            <a:ext cx="222123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flexVolume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flocker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gcePersistentDisk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gitRepo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glusterfs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hostPath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iscsi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local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nfs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3940" y="1599231"/>
            <a:ext cx="274193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persistentVolumeClaim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projected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portworxVolume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quobyte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rbd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scaleIO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"/>
                <a:cs typeface="Arial"/>
              </a:rPr>
              <a:t>secret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storageos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vsphereVolume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9136" y="4604853"/>
            <a:ext cx="278130" cy="271145"/>
            <a:chOff x="569136" y="4604853"/>
            <a:chExt cx="278130" cy="271145"/>
          </a:xfrm>
        </p:grpSpPr>
        <p:sp>
          <p:nvSpPr>
            <p:cNvPr id="7" name="object 7"/>
            <p:cNvSpPr/>
            <p:nvPr/>
          </p:nvSpPr>
          <p:spPr>
            <a:xfrm>
              <a:off x="573898" y="4609615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2684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68499" y="0"/>
                  </a:lnTo>
                  <a:lnTo>
                    <a:pt x="268499" y="260999"/>
                  </a:lnTo>
                  <a:close/>
                </a:path>
              </a:pathLst>
            </a:custGeom>
            <a:solidFill>
              <a:srgbClr val="115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898" y="4609615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0" y="0"/>
                  </a:moveTo>
                  <a:lnTo>
                    <a:pt x="268499" y="0"/>
                  </a:lnTo>
                  <a:lnTo>
                    <a:pt x="2684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5423" y="4612223"/>
            <a:ext cx="2331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Persistent Volume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Supported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27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Volumes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294505" cy="2357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83185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volumes: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list of </a:t>
            </a:r>
            <a:r>
              <a:rPr sz="1800" dirty="0">
                <a:latin typeface="Arial"/>
                <a:cs typeface="Arial"/>
              </a:rPr>
              <a:t>volume </a:t>
            </a:r>
            <a:r>
              <a:rPr sz="1800" spc="-5" dirty="0">
                <a:latin typeface="Arial"/>
                <a:cs typeface="Arial"/>
              </a:rPr>
              <a:t>objects to  be attached to the Pod. Every object  within the list </a:t>
            </a: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have it’s own  unique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 </a:t>
            </a:r>
            <a:r>
              <a:rPr sz="1800" dirty="0">
                <a:latin typeface="Arial"/>
                <a:cs typeface="Arial"/>
              </a:rPr>
              <a:t>A container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  </a:t>
            </a:r>
            <a:r>
              <a:rPr sz="1800" spc="-5" dirty="0">
                <a:latin typeface="Arial"/>
                <a:cs typeface="Arial"/>
              </a:rPr>
              <a:t>list </a:t>
            </a:r>
            <a:r>
              <a:rPr sz="1800" dirty="0">
                <a:latin typeface="Arial"/>
                <a:cs typeface="Arial"/>
              </a:rPr>
              <a:t>referencing </a:t>
            </a:r>
            <a:r>
              <a:rPr sz="1800" spc="-5" dirty="0">
                <a:latin typeface="Arial"/>
                <a:cs typeface="Arial"/>
              </a:rPr>
              <a:t>the Pod </a:t>
            </a:r>
            <a:r>
              <a:rPr sz="1800" dirty="0">
                <a:latin typeface="Arial"/>
                <a:cs typeface="Arial"/>
              </a:rPr>
              <a:t>volumes </a:t>
            </a:r>
            <a:r>
              <a:rPr sz="1800" spc="-5" dirty="0"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Arial"/>
                <a:cs typeface="Arial"/>
              </a:rPr>
              <a:t>, along with their desired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mountPath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6114" y="1200147"/>
            <a:ext cx="3310890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2256790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85725" marR="1708150" indent="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volume-example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885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50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6570" lvl="1" indent="-137160">
              <a:lnSpc>
                <a:spcPts val="1005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497205" marR="61087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ReadOnly: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05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["/bin/sh", "-c"]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497205">
              <a:lnSpc>
                <a:spcPts val="1005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while true;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1525" marR="8166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date &gt;&gt; /html/index.html;  sleep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60045" marR="2051050" indent="274320">
              <a:lnSpc>
                <a:spcPts val="1050"/>
              </a:lnSpc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7205" marR="1708150" lvl="1" indent="-137160">
              <a:lnSpc>
                <a:spcPts val="1050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/html</a:t>
            </a:r>
            <a:endParaRPr sz="900">
              <a:latin typeface="Courier New"/>
              <a:cs typeface="Courier New"/>
            </a:endParaRPr>
          </a:p>
          <a:p>
            <a:pPr marL="222885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60045" marR="2119630" indent="-137160">
              <a:lnSpc>
                <a:spcPts val="1050"/>
              </a:lnSpc>
              <a:spcBef>
                <a:spcPts val="45"/>
              </a:spcBef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emptyDir:</a:t>
            </a:r>
            <a:r>
              <a:rPr sz="9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27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Volumes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7948" y="1262422"/>
            <a:ext cx="4502150" cy="1268095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461645" marR="208279" indent="-367030">
              <a:lnSpc>
                <a:spcPct val="100699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●"/>
              <a:tabLst>
                <a:tab pos="461645" algn="l"/>
                <a:tab pos="46228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volumes: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list of </a:t>
            </a:r>
            <a:r>
              <a:rPr sz="1800" dirty="0">
                <a:latin typeface="Arial"/>
                <a:cs typeface="Arial"/>
              </a:rPr>
              <a:t>volume </a:t>
            </a:r>
            <a:r>
              <a:rPr sz="1800" spc="-5" dirty="0">
                <a:latin typeface="Arial"/>
                <a:cs typeface="Arial"/>
              </a:rPr>
              <a:t>objects to  be attached to the Pod. Every object  within the list </a:t>
            </a: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have it’s own  unique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748" y="2492750"/>
            <a:ext cx="429450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 </a:t>
            </a:r>
            <a:r>
              <a:rPr sz="1800" dirty="0">
                <a:latin typeface="Arial"/>
                <a:cs typeface="Arial"/>
              </a:rPr>
              <a:t>A container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  </a:t>
            </a:r>
            <a:r>
              <a:rPr sz="1800" spc="-5" dirty="0">
                <a:latin typeface="Arial"/>
                <a:cs typeface="Arial"/>
              </a:rPr>
              <a:t>list </a:t>
            </a:r>
            <a:r>
              <a:rPr sz="1800" dirty="0">
                <a:latin typeface="Arial"/>
                <a:cs typeface="Arial"/>
              </a:rPr>
              <a:t>referencing </a:t>
            </a:r>
            <a:r>
              <a:rPr sz="1800" spc="-5" dirty="0">
                <a:latin typeface="Arial"/>
                <a:cs typeface="Arial"/>
              </a:rPr>
              <a:t>the Pod </a:t>
            </a:r>
            <a:r>
              <a:rPr sz="1800" dirty="0">
                <a:latin typeface="Arial"/>
                <a:cs typeface="Arial"/>
              </a:rPr>
              <a:t>volumes </a:t>
            </a:r>
            <a:r>
              <a:rPr sz="1800" spc="-5" dirty="0"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Arial"/>
                <a:cs typeface="Arial"/>
              </a:rPr>
              <a:t>, along with their desired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mountPath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6114" y="1200147"/>
            <a:ext cx="3310890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2256790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85725" marR="1708150" indent="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volume-example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885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50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6570" lvl="1" indent="-137160">
              <a:lnSpc>
                <a:spcPts val="1005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497205" marR="61087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ReadOnly: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05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["/bin/sh", "-c"]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497205">
              <a:lnSpc>
                <a:spcPts val="1005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while true;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1525" marR="8166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date &gt;&gt; /html/index.html;  sleep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60045" marR="2051050" indent="274320">
              <a:lnSpc>
                <a:spcPts val="1050"/>
              </a:lnSpc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7205" marR="1708150" lvl="1" indent="-137160">
              <a:lnSpc>
                <a:spcPts val="1050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/html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3464" y="4300291"/>
            <a:ext cx="1281430" cy="50165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14935">
              <a:lnSpc>
                <a:spcPts val="1065"/>
              </a:lnSpc>
              <a:spcBef>
                <a:spcPts val="37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252095" marR="197485" indent="-137160">
              <a:lnSpc>
                <a:spcPts val="1050"/>
              </a:lnSpc>
              <a:spcBef>
                <a:spcPts val="45"/>
              </a:spcBef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emptyDir: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27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Volumes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21576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volumes: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list of </a:t>
            </a:r>
            <a:r>
              <a:rPr sz="1800" dirty="0">
                <a:latin typeface="Arial"/>
                <a:cs typeface="Arial"/>
              </a:rPr>
              <a:t>volume </a:t>
            </a:r>
            <a:r>
              <a:rPr sz="1800" spc="-5" dirty="0">
                <a:latin typeface="Arial"/>
                <a:cs typeface="Arial"/>
              </a:rPr>
              <a:t>objects to  be attached to the Pod. Every object  within the list </a:t>
            </a: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have it’s own  unique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198" y="2447544"/>
            <a:ext cx="4486910" cy="131318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446405" marR="130175" indent="-367030">
              <a:lnSpc>
                <a:spcPct val="100699"/>
              </a:lnSpc>
              <a:spcBef>
                <a:spcPts val="440"/>
              </a:spcBef>
              <a:buClr>
                <a:srgbClr val="000000"/>
              </a:buClr>
              <a:buFont typeface="Arial"/>
              <a:buChar char="●"/>
              <a:tabLst>
                <a:tab pos="446405" algn="l"/>
                <a:tab pos="44704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 </a:t>
            </a:r>
            <a:r>
              <a:rPr sz="1800" dirty="0">
                <a:latin typeface="Arial"/>
                <a:cs typeface="Arial"/>
              </a:rPr>
              <a:t>A container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  </a:t>
            </a:r>
            <a:r>
              <a:rPr sz="1800" spc="-5" dirty="0">
                <a:latin typeface="Arial"/>
                <a:cs typeface="Arial"/>
              </a:rPr>
              <a:t>list </a:t>
            </a:r>
            <a:r>
              <a:rPr sz="1800" dirty="0">
                <a:latin typeface="Arial"/>
                <a:cs typeface="Arial"/>
              </a:rPr>
              <a:t>referencing </a:t>
            </a:r>
            <a:r>
              <a:rPr sz="1800" spc="-5" dirty="0">
                <a:latin typeface="Arial"/>
                <a:cs typeface="Arial"/>
              </a:rPr>
              <a:t>the Pod </a:t>
            </a:r>
            <a:r>
              <a:rPr sz="1800" dirty="0">
                <a:latin typeface="Arial"/>
                <a:cs typeface="Arial"/>
              </a:rPr>
              <a:t>volumes </a:t>
            </a:r>
            <a:r>
              <a:rPr sz="1800" spc="-5" dirty="0"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Arial"/>
                <a:cs typeface="Arial"/>
              </a:rPr>
              <a:t>, along with their desired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mountPath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9738" y="3903141"/>
            <a:ext cx="1405255" cy="50165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5885">
              <a:lnSpc>
                <a:spcPts val="1065"/>
              </a:lnSpc>
              <a:spcBef>
                <a:spcPts val="35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233045" marR="66040" indent="-137160">
              <a:lnSpc>
                <a:spcPts val="1050"/>
              </a:lnSpc>
              <a:spcBef>
                <a:spcPts val="45"/>
              </a:spcBef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/html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6114" y="1200147"/>
            <a:ext cx="3310890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2256790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85725" marR="1708150" indent="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volume-example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885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50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0045">
              <a:lnSpc>
                <a:spcPts val="1005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9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497205" marR="61087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ReadOnly: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59410" indent="-137160">
              <a:lnSpc>
                <a:spcPts val="1005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0045" marR="11595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["/bin/sh", "-c"]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497205">
              <a:lnSpc>
                <a:spcPts val="1005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while true;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1525" marR="81661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date &gt;&gt; /html/index.html;  sleep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634365">
              <a:lnSpc>
                <a:spcPts val="1019"/>
              </a:lnSpc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done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ourier New"/>
              <a:cs typeface="Courier New"/>
            </a:endParaRPr>
          </a:p>
          <a:p>
            <a:pPr marL="222885">
              <a:lnSpc>
                <a:spcPts val="106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60045" marR="2119630" indent="-137160">
              <a:lnSpc>
                <a:spcPts val="1050"/>
              </a:lnSpc>
              <a:spcBef>
                <a:spcPts val="45"/>
              </a:spcBef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emptyDir: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256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Persistent</a:t>
            </a:r>
            <a:r>
              <a:rPr sz="3600" spc="-95" dirty="0"/>
              <a:t> </a:t>
            </a:r>
            <a:r>
              <a:rPr sz="3600" spc="-5" dirty="0"/>
              <a:t>Volumes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601584" cy="34582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73152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PersistentVolume </a:t>
            </a:r>
            <a:r>
              <a:rPr sz="2400" dirty="0">
                <a:latin typeface="Arial"/>
                <a:cs typeface="Arial"/>
              </a:rPr>
              <a:t>(PV) represents a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  resource.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PVs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cluster wide resource </a:t>
            </a:r>
            <a:r>
              <a:rPr sz="2400" spc="-5" dirty="0">
                <a:latin typeface="Arial"/>
                <a:cs typeface="Arial"/>
              </a:rPr>
              <a:t>linked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backing  </a:t>
            </a:r>
            <a:r>
              <a:rPr sz="2400" dirty="0">
                <a:latin typeface="Arial"/>
                <a:cs typeface="Arial"/>
              </a:rPr>
              <a:t>storage </a:t>
            </a:r>
            <a:r>
              <a:rPr sz="2400" spc="-5" dirty="0">
                <a:latin typeface="Arial"/>
                <a:cs typeface="Arial"/>
              </a:rPr>
              <a:t>provider: NFS, GCEPersistentDisk, RBD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Generally provisioned by 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administrator.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Their lifecycle is handled independently from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10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CANNOT </a:t>
            </a:r>
            <a:r>
              <a:rPr sz="2400" spc="-5" dirty="0">
                <a:latin typeface="Arial"/>
                <a:cs typeface="Arial"/>
              </a:rPr>
              <a:t>be attached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 directly. Relies 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PersistentVolumeClaim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377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PersistentVolumeClaims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781290" cy="2467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PersistentVolumeClaim </a:t>
            </a:r>
            <a:r>
              <a:rPr sz="2400" dirty="0">
                <a:latin typeface="Arial"/>
                <a:cs typeface="Arial"/>
              </a:rPr>
              <a:t>(PVC)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namespaced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request </a:t>
            </a:r>
            <a:r>
              <a:rPr sz="2400" spc="-5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Satisfies </a:t>
            </a:r>
            <a:r>
              <a:rPr sz="2400" dirty="0">
                <a:latin typeface="Arial"/>
                <a:cs typeface="Arial"/>
              </a:rPr>
              <a:t>a set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requirements </a:t>
            </a:r>
            <a:r>
              <a:rPr sz="2400" spc="-5" dirty="0">
                <a:latin typeface="Arial"/>
                <a:cs typeface="Arial"/>
              </a:rPr>
              <a:t>instead of </a:t>
            </a:r>
            <a:r>
              <a:rPr sz="2400" dirty="0">
                <a:latin typeface="Arial"/>
                <a:cs typeface="Arial"/>
              </a:rPr>
              <a:t>mapping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 storage resource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  <a:p>
            <a:pPr marL="424815" marR="66040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Ensures that an application’s </a:t>
            </a:r>
            <a:r>
              <a:rPr sz="2400" spc="5" dirty="0">
                <a:latin typeface="Arial"/>
                <a:cs typeface="Arial"/>
              </a:rPr>
              <a:t>‘</a:t>
            </a:r>
            <a:r>
              <a:rPr sz="2400" i="1" spc="5" dirty="0">
                <a:latin typeface="Arial"/>
                <a:cs typeface="Arial"/>
              </a:rPr>
              <a:t>claim</a:t>
            </a:r>
            <a:r>
              <a:rPr sz="2400" spc="5" dirty="0">
                <a:latin typeface="Arial"/>
                <a:cs typeface="Arial"/>
              </a:rPr>
              <a:t>’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storage </a:t>
            </a:r>
            <a:r>
              <a:rPr sz="2400" spc="-5" dirty="0">
                <a:latin typeface="Arial"/>
                <a:cs typeface="Arial"/>
              </a:rPr>
              <a:t>is  portable across numerous backends or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4519" y="260714"/>
            <a:ext cx="6817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Persistent Volumes </a:t>
            </a:r>
            <a:r>
              <a:rPr sz="3600" spc="-5" dirty="0">
                <a:solidFill>
                  <a:srgbClr val="000000"/>
                </a:solidFill>
              </a:rPr>
              <a:t>and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Claims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91605" y="2736972"/>
            <a:ext cx="749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6200" marR="5080" indent="-641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Cluster  Users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7655" y="2736972"/>
            <a:ext cx="786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90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Cluster  Admins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3846" y="1022935"/>
            <a:ext cx="6036312" cy="4024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14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7932"/>
            <a:ext cx="5160010" cy="334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Atomic unit </a:t>
            </a:r>
            <a:r>
              <a:rPr sz="3000" spc="-5" dirty="0">
                <a:latin typeface="Arial"/>
                <a:cs typeface="Arial"/>
              </a:rPr>
              <a:t>or </a:t>
            </a:r>
            <a:r>
              <a:rPr sz="3000" dirty="0">
                <a:latin typeface="Arial"/>
                <a:cs typeface="Arial"/>
              </a:rPr>
              <a:t>smallest  </a:t>
            </a:r>
            <a:r>
              <a:rPr sz="3000" spc="-5" dirty="0">
                <a:latin typeface="Arial"/>
                <a:cs typeface="Arial"/>
              </a:rPr>
              <a:t>“</a:t>
            </a:r>
            <a:r>
              <a:rPr sz="3000" i="1" spc="-5" dirty="0">
                <a:latin typeface="Arial"/>
                <a:cs typeface="Arial"/>
              </a:rPr>
              <a:t>unit of work</a:t>
            </a:r>
            <a:r>
              <a:rPr sz="3000" spc="-5" dirty="0">
                <a:latin typeface="Arial"/>
                <a:cs typeface="Arial"/>
              </a:rPr>
              <a:t>”of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Kubernetes.</a:t>
            </a:r>
            <a:endParaRPr sz="3000">
              <a:latin typeface="Arial"/>
              <a:cs typeface="Arial"/>
            </a:endParaRPr>
          </a:p>
          <a:p>
            <a:pPr marL="471170" marR="130175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Pods </a:t>
            </a:r>
            <a:r>
              <a:rPr sz="3000" spc="-5" dirty="0">
                <a:latin typeface="Arial"/>
                <a:cs typeface="Arial"/>
              </a:rPr>
              <a:t>are </a:t>
            </a:r>
            <a:r>
              <a:rPr sz="3000" b="1" spc="-5" dirty="0">
                <a:latin typeface="Arial"/>
                <a:cs typeface="Arial"/>
              </a:rPr>
              <a:t>one or </a:t>
            </a:r>
            <a:r>
              <a:rPr sz="3000" b="1" dirty="0">
                <a:latin typeface="Arial"/>
                <a:cs typeface="Arial"/>
              </a:rPr>
              <a:t>MORE  </a:t>
            </a:r>
            <a:r>
              <a:rPr sz="3000" b="1" spc="-5" dirty="0">
                <a:latin typeface="Arial"/>
                <a:cs typeface="Arial"/>
              </a:rPr>
              <a:t>containers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share  volumes, a </a:t>
            </a:r>
            <a:r>
              <a:rPr sz="3000" spc="-5" dirty="0">
                <a:latin typeface="Arial"/>
                <a:cs typeface="Arial"/>
              </a:rPr>
              <a:t>network  namespace, and are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part 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b="1" spc="-5" dirty="0">
                <a:latin typeface="Arial"/>
                <a:cs typeface="Arial"/>
              </a:rPr>
              <a:t>single</a:t>
            </a:r>
            <a:r>
              <a:rPr sz="3000" b="1" spc="-2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context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587" y="1219672"/>
            <a:ext cx="2903469" cy="368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264" y="1200147"/>
            <a:ext cx="351599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v1</a:t>
            </a:r>
            <a:endParaRPr sz="1100">
              <a:latin typeface="Courier New"/>
              <a:cs typeface="Courier New"/>
            </a:endParaRPr>
          </a:p>
          <a:p>
            <a:pPr marL="85725" marR="157797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85725" marR="1998345" indent="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nfsserver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421005" marR="1997710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capacity:  storage: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50Gi</a:t>
            </a:r>
            <a:endParaRPr sz="1100">
              <a:latin typeface="Courier New"/>
              <a:cs typeface="Courier New"/>
            </a:endParaRPr>
          </a:p>
          <a:p>
            <a:pPr marL="253365" marR="141097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volumeMode: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Filesystem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100">
              <a:latin typeface="Courier New"/>
              <a:cs typeface="Courier New"/>
            </a:endParaRPr>
          </a:p>
          <a:p>
            <a:pPr marL="588010" indent="-167640">
              <a:lnSpc>
                <a:spcPct val="100000"/>
              </a:lnSpc>
              <a:spcBef>
                <a:spcPts val="30"/>
              </a:spcBef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100">
              <a:latin typeface="Courier New"/>
              <a:cs typeface="Courier New"/>
            </a:endParaRPr>
          </a:p>
          <a:p>
            <a:pPr marL="253365" marR="154305" indent="167640">
              <a:lnSpc>
                <a:spcPct val="102299"/>
              </a:lnSpc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 persistentVolumeReclaimPolicy: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Delete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 storageClassName:</a:t>
            </a:r>
            <a:r>
              <a:rPr sz="11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100">
              <a:latin typeface="Courier New"/>
              <a:cs typeface="Courier New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mountOptions:</a:t>
            </a:r>
            <a:endParaRPr sz="1100">
              <a:latin typeface="Courier New"/>
              <a:cs typeface="Courier New"/>
            </a:endParaRPr>
          </a:p>
          <a:p>
            <a:pPr marL="588010" indent="-167640">
              <a:lnSpc>
                <a:spcPct val="100000"/>
              </a:lnSpc>
              <a:spcBef>
                <a:spcPts val="30"/>
              </a:spcBef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hard</a:t>
            </a:r>
            <a:endParaRPr sz="1100">
              <a:latin typeface="Courier New"/>
              <a:cs typeface="Courier New"/>
            </a:endParaRPr>
          </a:p>
          <a:p>
            <a:pPr marL="253365" marR="1997075" indent="167640">
              <a:lnSpc>
                <a:spcPct val="102299"/>
              </a:lnSpc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nfsvers=4.1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nfs:</a:t>
            </a:r>
            <a:endParaRPr sz="1100">
              <a:latin typeface="Courier New"/>
              <a:cs typeface="Courier New"/>
            </a:endParaRPr>
          </a:p>
          <a:p>
            <a:pPr marL="421005" marR="149479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path: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/exports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server: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172.22.0.42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88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PersistentVolume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20748" y="1264028"/>
            <a:ext cx="4384040" cy="3433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640715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capacity.storage: </a:t>
            </a:r>
            <a:r>
              <a:rPr sz="1800" spc="-5" dirty="0">
                <a:latin typeface="Arial"/>
                <a:cs typeface="Arial"/>
              </a:rPr>
              <a:t>The total  amount of available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storage.</a:t>
            </a:r>
            <a:endParaRPr sz="1800">
              <a:latin typeface="Arial"/>
              <a:cs typeface="Arial"/>
            </a:endParaRPr>
          </a:p>
          <a:p>
            <a:pPr marL="379095" marR="34607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volumeMode: </a:t>
            </a:r>
            <a:r>
              <a:rPr sz="1800" spc="-5" dirty="0">
                <a:latin typeface="Arial"/>
                <a:cs typeface="Arial"/>
              </a:rPr>
              <a:t>The type of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volume,  </a:t>
            </a:r>
            <a:r>
              <a:rPr sz="1800" spc="-5" dirty="0">
                <a:latin typeface="Arial"/>
                <a:cs typeface="Arial"/>
              </a:rPr>
              <a:t>this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be either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Filesystem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Block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list of the </a:t>
            </a:r>
            <a:r>
              <a:rPr sz="1800" dirty="0">
                <a:latin typeface="Arial"/>
                <a:cs typeface="Arial"/>
              </a:rPr>
              <a:t>supported  methods </a:t>
            </a:r>
            <a:r>
              <a:rPr sz="1800" spc="-5" dirty="0">
                <a:latin typeface="Arial"/>
                <a:cs typeface="Arial"/>
              </a:rPr>
              <a:t>of accessing the </a:t>
            </a:r>
            <a:r>
              <a:rPr sz="1800" dirty="0">
                <a:latin typeface="Arial"/>
                <a:cs typeface="Arial"/>
              </a:rPr>
              <a:t>volume.  </a:t>
            </a:r>
            <a:r>
              <a:rPr sz="1800" spc="-5" dirty="0">
                <a:latin typeface="Arial"/>
                <a:cs typeface="Arial"/>
              </a:rPr>
              <a:t>Options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800">
              <a:latin typeface="Courier New"/>
              <a:cs typeface="Courier New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ReadOnlyMany</a:t>
            </a:r>
            <a:endParaRPr sz="1800">
              <a:latin typeface="Courier New"/>
              <a:cs typeface="Courier New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88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PersistentVolume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560570" cy="3709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9055" indent="-367030" algn="just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persistentVolumeReclaimPolicy: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The behaviour for PVC’s that have been  deleted. Options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Arial"/>
              <a:buChar char="○"/>
              <a:tabLst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Retain</a:t>
            </a:r>
            <a:r>
              <a:rPr sz="1800" spc="-6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 manual clean-up</a:t>
            </a:r>
            <a:endParaRPr sz="1800">
              <a:latin typeface="Arial"/>
              <a:cs typeface="Arial"/>
            </a:endParaRPr>
          </a:p>
          <a:p>
            <a:pPr marL="836294" marR="200660" lvl="1" indent="-367030" algn="just">
              <a:lnSpc>
                <a:spcPct val="100699"/>
              </a:lnSpc>
              <a:buClr>
                <a:srgbClr val="000000"/>
              </a:buClr>
              <a:buFont typeface="Arial"/>
              <a:buChar char="○"/>
              <a:tabLst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r>
              <a:rPr sz="1800" spc="-68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 storage </a:t>
            </a:r>
            <a:r>
              <a:rPr sz="1800" spc="-5" dirty="0">
                <a:latin typeface="Arial"/>
                <a:cs typeface="Arial"/>
              </a:rPr>
              <a:t>asset deleted by  provider.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 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spc="-5" dirty="0">
                <a:latin typeface="Arial"/>
                <a:cs typeface="Arial"/>
              </a:rPr>
              <a:t>ptional name of  the </a:t>
            </a:r>
            <a:r>
              <a:rPr sz="1800" dirty="0">
                <a:latin typeface="Arial"/>
                <a:cs typeface="Arial"/>
              </a:rPr>
              <a:t>storage class </a:t>
            </a:r>
            <a:r>
              <a:rPr sz="1800" spc="-5" dirty="0">
                <a:latin typeface="Arial"/>
                <a:cs typeface="Arial"/>
              </a:rPr>
              <a:t>that PVC’s </a:t>
            </a:r>
            <a:r>
              <a:rPr sz="1800" dirty="0">
                <a:latin typeface="Arial"/>
                <a:cs typeface="Arial"/>
              </a:rPr>
              <a:t>can  reference. </a:t>
            </a:r>
            <a:r>
              <a:rPr sz="1800" spc="-5" dirty="0">
                <a:latin typeface="Arial"/>
                <a:cs typeface="Arial"/>
              </a:rPr>
              <a:t>If provided, </a:t>
            </a:r>
            <a:r>
              <a:rPr sz="1800" b="1" spc="-5" dirty="0">
                <a:latin typeface="Arial"/>
                <a:cs typeface="Arial"/>
              </a:rPr>
              <a:t>ONLY </a:t>
            </a:r>
            <a:r>
              <a:rPr sz="1800" spc="-5" dirty="0">
                <a:latin typeface="Arial"/>
                <a:cs typeface="Arial"/>
              </a:rPr>
              <a:t>PVC’s  </a:t>
            </a:r>
            <a:r>
              <a:rPr sz="1800" dirty="0">
                <a:latin typeface="Arial"/>
                <a:cs typeface="Arial"/>
              </a:rPr>
              <a:t>referencing </a:t>
            </a:r>
            <a:r>
              <a:rPr sz="1800" spc="-5" dirty="0">
                <a:latin typeface="Arial"/>
                <a:cs typeface="Arial"/>
              </a:rPr>
              <a:t>the name </a:t>
            </a:r>
            <a:r>
              <a:rPr sz="1800" dirty="0">
                <a:latin typeface="Arial"/>
                <a:cs typeface="Arial"/>
              </a:rPr>
              <a:t>consume </a:t>
            </a:r>
            <a:r>
              <a:rPr sz="1800" spc="-5" dirty="0">
                <a:latin typeface="Arial"/>
                <a:cs typeface="Arial"/>
              </a:rPr>
              <a:t>use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it.</a:t>
            </a:r>
            <a:endParaRPr sz="1800">
              <a:latin typeface="Arial"/>
              <a:cs typeface="Arial"/>
            </a:endParaRPr>
          </a:p>
          <a:p>
            <a:pPr marL="379095" marR="70548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mountOptions: </a:t>
            </a:r>
            <a:r>
              <a:rPr sz="1800" spc="-5" dirty="0">
                <a:latin typeface="Arial"/>
                <a:cs typeface="Arial"/>
              </a:rPr>
              <a:t>Optional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mount  </a:t>
            </a:r>
            <a:r>
              <a:rPr sz="1800" spc="-5" dirty="0">
                <a:latin typeface="Arial"/>
                <a:cs typeface="Arial"/>
              </a:rPr>
              <a:t>options for 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PV.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264" y="1200147"/>
            <a:ext cx="351599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v1</a:t>
            </a:r>
            <a:endParaRPr sz="1100">
              <a:latin typeface="Courier New"/>
              <a:cs typeface="Courier New"/>
            </a:endParaRPr>
          </a:p>
          <a:p>
            <a:pPr marL="85725" marR="157797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85725" marR="1998345" indent="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nfsserver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421005" marR="1997710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capacity:  storage: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50Gi</a:t>
            </a:r>
            <a:endParaRPr sz="1100">
              <a:latin typeface="Courier New"/>
              <a:cs typeface="Courier New"/>
            </a:endParaRPr>
          </a:p>
          <a:p>
            <a:pPr marL="253365" marR="141097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volumeMode: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Filesystem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100">
              <a:latin typeface="Courier New"/>
              <a:cs typeface="Courier New"/>
            </a:endParaRPr>
          </a:p>
          <a:p>
            <a:pPr marL="588010" indent="-167640">
              <a:lnSpc>
                <a:spcPct val="100000"/>
              </a:lnSpc>
              <a:spcBef>
                <a:spcPts val="30"/>
              </a:spcBef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100">
              <a:latin typeface="Courier New"/>
              <a:cs typeface="Courier New"/>
            </a:endParaRPr>
          </a:p>
          <a:p>
            <a:pPr marL="253365" marR="154305" indent="167640">
              <a:lnSpc>
                <a:spcPct val="102299"/>
              </a:lnSpc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 persistentVolumeReclaimPolicy: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Delete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 storageClassName:</a:t>
            </a:r>
            <a:r>
              <a:rPr sz="11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100">
              <a:latin typeface="Courier New"/>
              <a:cs typeface="Courier New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mountOptions:</a:t>
            </a:r>
            <a:endParaRPr sz="1100">
              <a:latin typeface="Courier New"/>
              <a:cs typeface="Courier New"/>
            </a:endParaRPr>
          </a:p>
          <a:p>
            <a:pPr marL="588010" indent="-167640">
              <a:lnSpc>
                <a:spcPct val="100000"/>
              </a:lnSpc>
              <a:spcBef>
                <a:spcPts val="30"/>
              </a:spcBef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hard</a:t>
            </a:r>
            <a:endParaRPr sz="1100">
              <a:latin typeface="Courier New"/>
              <a:cs typeface="Courier New"/>
            </a:endParaRPr>
          </a:p>
          <a:p>
            <a:pPr marL="253365" marR="1997075" indent="167640">
              <a:lnSpc>
                <a:spcPct val="102299"/>
              </a:lnSpc>
              <a:buChar char="-"/>
              <a:tabLst>
                <a:tab pos="588645" algn="l"/>
              </a:tabLst>
            </a:pP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nfsvers=4.1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nfs:</a:t>
            </a:r>
            <a:endParaRPr sz="1100">
              <a:latin typeface="Courier New"/>
              <a:cs typeface="Courier New"/>
            </a:endParaRPr>
          </a:p>
          <a:p>
            <a:pPr marL="421005" marR="149479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path: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/exports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server: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172.22.0.42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123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PersistentVolumeClaim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625975" cy="3433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1397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selected method </a:t>
            </a:r>
            <a:r>
              <a:rPr sz="1800" spc="-5" dirty="0">
                <a:latin typeface="Arial"/>
                <a:cs typeface="Arial"/>
              </a:rPr>
              <a:t>of  accessing the </a:t>
            </a:r>
            <a:r>
              <a:rPr sz="1800" dirty="0">
                <a:latin typeface="Arial"/>
                <a:cs typeface="Arial"/>
              </a:rPr>
              <a:t>storage. </a:t>
            </a:r>
            <a:r>
              <a:rPr sz="1800" spc="-5" dirty="0">
                <a:latin typeface="Arial"/>
                <a:cs typeface="Arial"/>
              </a:rPr>
              <a:t>This </a:t>
            </a:r>
            <a:r>
              <a:rPr sz="1800" b="1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a  subset </a:t>
            </a:r>
            <a:r>
              <a:rPr sz="1800" spc="-5" dirty="0">
                <a:latin typeface="Arial"/>
                <a:cs typeface="Arial"/>
              </a:rPr>
              <a:t>of what is defined on the target PV  or Storage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Class.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800">
              <a:latin typeface="Courier New"/>
              <a:cs typeface="Courier New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ReadOnlyMany</a:t>
            </a:r>
            <a:endParaRPr sz="1800">
              <a:latin typeface="Courier New"/>
              <a:cs typeface="Courier New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800">
              <a:latin typeface="Courier New"/>
              <a:cs typeface="Courier New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resources.requests.storage: </a:t>
            </a:r>
            <a:r>
              <a:rPr sz="1800" spc="-5" dirty="0">
                <a:latin typeface="Arial"/>
                <a:cs typeface="Arial"/>
              </a:rPr>
              <a:t>The  desired amount of </a:t>
            </a:r>
            <a:r>
              <a:rPr sz="1800" dirty="0">
                <a:latin typeface="Arial"/>
                <a:cs typeface="Arial"/>
              </a:rPr>
              <a:t>storage </a:t>
            </a:r>
            <a:r>
              <a:rPr sz="1800" spc="-5" dirty="0">
                <a:latin typeface="Arial"/>
                <a:cs typeface="Arial"/>
              </a:rPr>
              <a:t>for 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claim</a:t>
            </a:r>
            <a:endParaRPr sz="1800">
              <a:latin typeface="Arial"/>
              <a:cs typeface="Arial"/>
            </a:endParaRPr>
          </a:p>
          <a:p>
            <a:pPr marL="379095" marR="10795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 </a:t>
            </a:r>
            <a:r>
              <a:rPr sz="1800" spc="-5" dirty="0">
                <a:latin typeface="Arial"/>
                <a:cs typeface="Arial"/>
              </a:rPr>
              <a:t>The name of the  desired Storage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2388" y="1200147"/>
            <a:ext cx="317436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20066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PersistentVolumeClaim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85725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725" marR="734060" indent="2133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pvc-sc-example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9085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299085" marR="1054100" indent="21272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ReadWriteOnce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resources:</a:t>
            </a:r>
            <a:endParaRPr sz="1400">
              <a:latin typeface="Courier New"/>
              <a:cs typeface="Courier New"/>
            </a:endParaRPr>
          </a:p>
          <a:p>
            <a:pPr marL="725805" marR="116078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60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</a:t>
            </a:r>
            <a:r>
              <a:rPr sz="1400" spc="-3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362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PVs </a:t>
            </a:r>
            <a:r>
              <a:rPr sz="3600" spc="-5" dirty="0"/>
              <a:t>and </a:t>
            </a:r>
            <a:r>
              <a:rPr sz="3600" spc="-10" dirty="0"/>
              <a:t>PVCs with</a:t>
            </a:r>
            <a:r>
              <a:rPr sz="3600" spc="-85" dirty="0"/>
              <a:t> </a:t>
            </a:r>
            <a:r>
              <a:rPr sz="3600" spc="-5" dirty="0"/>
              <a:t>Selectors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553845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298450" marR="1020444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pv-selector-example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85090" marR="1981200" indent="42672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hostpath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1809" marR="219456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capacity:  storage: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2Gi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298450" marR="1873885" indent="21272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hostPath:</a:t>
            </a:r>
            <a:endParaRPr sz="1400">
              <a:latin typeface="Courier New"/>
              <a:cs typeface="Courier New"/>
            </a:endParaRPr>
          </a:p>
          <a:p>
            <a:pPr marL="511809">
              <a:lnSpc>
                <a:spcPts val="160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path: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"/mnt/data"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020444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PersistentVolumeClaim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913765" indent="2133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pvc-selector-example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298450" marR="1873885" indent="21272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resources:</a:t>
            </a:r>
            <a:endParaRPr sz="1400">
              <a:latin typeface="Courier New"/>
              <a:cs typeface="Courier New"/>
            </a:endParaRPr>
          </a:p>
          <a:p>
            <a:pPr marL="725170" marR="198120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  <a:p>
            <a:pPr marL="511809" marR="2193925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selector:  matchLabels:</a:t>
            </a:r>
            <a:endParaRPr sz="1400">
              <a:latin typeface="Courier New"/>
              <a:cs typeface="Courier New"/>
            </a:endParaRPr>
          </a:p>
          <a:p>
            <a:pPr marL="725170">
              <a:lnSpc>
                <a:spcPts val="160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362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PVs </a:t>
            </a:r>
            <a:r>
              <a:rPr sz="3600" spc="-5" dirty="0"/>
              <a:t>and </a:t>
            </a:r>
            <a:r>
              <a:rPr sz="3600" spc="-10" dirty="0"/>
              <a:t>PVCs with</a:t>
            </a:r>
            <a:r>
              <a:rPr sz="3600" spc="-85" dirty="0"/>
              <a:t> </a:t>
            </a:r>
            <a:r>
              <a:rPr sz="3600" spc="-5" dirty="0"/>
              <a:t>Selectors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553845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298450" marR="1020444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pv-selector-example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85090" marR="1981200" indent="42672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hostpath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1809" marR="219456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capacity:  storage: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2Gi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298450" marR="1873885" indent="21272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hostPath:</a:t>
            </a:r>
            <a:endParaRPr sz="1400">
              <a:latin typeface="Courier New"/>
              <a:cs typeface="Courier New"/>
            </a:endParaRPr>
          </a:p>
          <a:p>
            <a:pPr marL="511809">
              <a:lnSpc>
                <a:spcPts val="160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path: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"/mnt/data"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020444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PersistentVolumeClaim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913765" indent="2133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pvc-selector-example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298450" marR="1873885" indent="21272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ReadWriteMany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resources:</a:t>
            </a:r>
            <a:endParaRPr sz="1400">
              <a:latin typeface="Courier New"/>
              <a:cs typeface="Courier New"/>
            </a:endParaRPr>
          </a:p>
          <a:p>
            <a:pPr marL="725170" marR="198120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7540" y="3388167"/>
            <a:ext cx="2061210" cy="669925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155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400">
              <a:latin typeface="Courier New"/>
              <a:cs typeface="Courier New"/>
            </a:endParaRPr>
          </a:p>
          <a:p>
            <a:pPr marL="480059" marR="79375" indent="-2133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type: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6723" y="2086895"/>
            <a:ext cx="1834514" cy="580390"/>
          </a:xfrm>
          <a:custGeom>
            <a:avLst/>
            <a:gdLst/>
            <a:ahLst/>
            <a:cxnLst/>
            <a:rect l="l" t="t" r="r" b="b"/>
            <a:pathLst>
              <a:path w="1834514" h="580389">
                <a:moveTo>
                  <a:pt x="0" y="0"/>
                </a:moveTo>
                <a:lnTo>
                  <a:pt x="1833896" y="0"/>
                </a:lnTo>
                <a:lnTo>
                  <a:pt x="1833896" y="579898"/>
                </a:lnTo>
                <a:lnTo>
                  <a:pt x="0" y="5798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59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PV</a:t>
            </a:r>
            <a:r>
              <a:rPr sz="3600" spc="-105" dirty="0"/>
              <a:t> </a:t>
            </a:r>
            <a:r>
              <a:rPr sz="3600" spc="-5" dirty="0"/>
              <a:t>Phases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2424" y="1241547"/>
            <a:ext cx="2026920" cy="3726179"/>
          </a:xfrm>
          <a:prstGeom prst="rect">
            <a:avLst/>
          </a:prstGeom>
          <a:solidFill>
            <a:srgbClr val="B6D6A8"/>
          </a:solidFill>
          <a:ln w="38099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3000" b="1" spc="-5" dirty="0">
                <a:latin typeface="Arial"/>
                <a:cs typeface="Arial"/>
              </a:rPr>
              <a:t>Available</a:t>
            </a:r>
            <a:endParaRPr sz="3000">
              <a:latin typeface="Arial"/>
              <a:cs typeface="Arial"/>
            </a:endParaRPr>
          </a:p>
          <a:p>
            <a:pPr marL="189865" marR="182880" indent="-635" algn="ctr">
              <a:lnSpc>
                <a:spcPts val="2620"/>
              </a:lnSpc>
              <a:spcBef>
                <a:spcPts val="2910"/>
              </a:spcBef>
            </a:pPr>
            <a:r>
              <a:rPr sz="2200" spc="-5" dirty="0">
                <a:latin typeface="Arial"/>
                <a:cs typeface="Arial"/>
              </a:rPr>
              <a:t>PV is </a:t>
            </a:r>
            <a:r>
              <a:rPr sz="2200" dirty="0">
                <a:latin typeface="Arial"/>
                <a:cs typeface="Arial"/>
              </a:rPr>
              <a:t>ready 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available  to be  </a:t>
            </a:r>
            <a:r>
              <a:rPr sz="2200" dirty="0">
                <a:latin typeface="Arial"/>
                <a:cs typeface="Arial"/>
              </a:rPr>
              <a:t>consumed.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9957" y="1241547"/>
            <a:ext cx="2026920" cy="3726179"/>
          </a:xfrm>
          <a:prstGeom prst="rect">
            <a:avLst/>
          </a:prstGeom>
          <a:solidFill>
            <a:srgbClr val="FFE499"/>
          </a:solidFill>
          <a:ln w="38099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3000" b="1" spc="-5" dirty="0">
                <a:latin typeface="Arial"/>
                <a:cs typeface="Arial"/>
              </a:rPr>
              <a:t>Bound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50">
              <a:latin typeface="Arial"/>
              <a:cs typeface="Arial"/>
            </a:endParaRPr>
          </a:p>
          <a:p>
            <a:pPr marL="120014" marR="113664" indent="-1270" algn="ctr">
              <a:lnSpc>
                <a:spcPts val="2620"/>
              </a:lnSpc>
            </a:pPr>
            <a:r>
              <a:rPr sz="2200" spc="-5" dirty="0">
                <a:latin typeface="Arial"/>
                <a:cs typeface="Arial"/>
              </a:rPr>
              <a:t>The PV has  been bound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claim.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7515" y="1241547"/>
            <a:ext cx="2026920" cy="3726179"/>
          </a:xfrm>
          <a:prstGeom prst="rect">
            <a:avLst/>
          </a:prstGeom>
          <a:solidFill>
            <a:srgbClr val="F9CA9C"/>
          </a:solidFill>
          <a:ln w="38099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3000" b="1" spc="-5" dirty="0">
                <a:latin typeface="Arial"/>
                <a:cs typeface="Arial"/>
              </a:rPr>
              <a:t>Released</a:t>
            </a:r>
            <a:endParaRPr sz="3000">
              <a:latin typeface="Arial"/>
              <a:cs typeface="Arial"/>
            </a:endParaRPr>
          </a:p>
          <a:p>
            <a:pPr marL="112395" marR="107314" algn="ctr">
              <a:lnSpc>
                <a:spcPts val="2620"/>
              </a:lnSpc>
              <a:spcBef>
                <a:spcPts val="2910"/>
              </a:spcBef>
            </a:pPr>
            <a:r>
              <a:rPr sz="2200" spc="-5" dirty="0">
                <a:latin typeface="Arial"/>
                <a:cs typeface="Arial"/>
              </a:rPr>
              <a:t>The binding  PVC has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been  deleted, and  the PV is  pending  </a:t>
            </a:r>
            <a:r>
              <a:rPr sz="2200" dirty="0">
                <a:latin typeface="Arial"/>
                <a:cs typeface="Arial"/>
              </a:rPr>
              <a:t>reclamation.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5036" y="1241547"/>
            <a:ext cx="2026920" cy="3726179"/>
          </a:xfrm>
          <a:prstGeom prst="rect">
            <a:avLst/>
          </a:prstGeom>
          <a:solidFill>
            <a:srgbClr val="DD7E6B"/>
          </a:solidFill>
          <a:ln w="38099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3000" b="1" spc="-5" dirty="0">
                <a:latin typeface="Arial"/>
                <a:cs typeface="Arial"/>
              </a:rPr>
              <a:t>Failed</a:t>
            </a:r>
            <a:endParaRPr sz="3000">
              <a:latin typeface="Arial"/>
              <a:cs typeface="Arial"/>
            </a:endParaRPr>
          </a:p>
          <a:p>
            <a:pPr marL="205740" marR="199390" indent="-635" algn="ctr">
              <a:lnSpc>
                <a:spcPts val="2620"/>
              </a:lnSpc>
              <a:spcBef>
                <a:spcPts val="2910"/>
              </a:spcBef>
            </a:pPr>
            <a:r>
              <a:rPr sz="2200" spc="-5" dirty="0">
                <a:latin typeface="Arial"/>
                <a:cs typeface="Arial"/>
              </a:rPr>
              <a:t>An error has  been  encountered  attempting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 </a:t>
            </a:r>
            <a:r>
              <a:rPr sz="2200" dirty="0">
                <a:latin typeface="Arial"/>
                <a:cs typeface="Arial"/>
              </a:rPr>
              <a:t>reclaim </a:t>
            </a:r>
            <a:r>
              <a:rPr sz="2200" spc="-5" dirty="0">
                <a:latin typeface="Arial"/>
                <a:cs typeface="Arial"/>
              </a:rPr>
              <a:t>the  PV.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942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StorageClass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984490" cy="24676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Storage </a:t>
            </a:r>
            <a:r>
              <a:rPr sz="2400" dirty="0">
                <a:latin typeface="Arial"/>
                <a:cs typeface="Arial"/>
              </a:rPr>
              <a:t>classes </a:t>
            </a:r>
            <a:r>
              <a:rPr sz="2400" spc="-5" dirty="0">
                <a:latin typeface="Arial"/>
                <a:cs typeface="Arial"/>
              </a:rPr>
              <a:t>are an abstraction on top of an external  </a:t>
            </a:r>
            <a:r>
              <a:rPr sz="2400" dirty="0">
                <a:latin typeface="Arial"/>
                <a:cs typeface="Arial"/>
              </a:rPr>
              <a:t>storage resource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(PV)</a:t>
            </a:r>
            <a:endParaRPr sz="2400">
              <a:latin typeface="Arial"/>
              <a:cs typeface="Arial"/>
            </a:endParaRPr>
          </a:p>
          <a:p>
            <a:pPr marL="424815" marR="17272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 hand-in-hand with the external </a:t>
            </a:r>
            <a:r>
              <a:rPr sz="2400" dirty="0">
                <a:latin typeface="Arial"/>
                <a:cs typeface="Arial"/>
              </a:rPr>
              <a:t>storage system </a:t>
            </a:r>
            <a:r>
              <a:rPr sz="2400" spc="-5" dirty="0">
                <a:latin typeface="Arial"/>
                <a:cs typeface="Arial"/>
              </a:rPr>
              <a:t>to  enable </a:t>
            </a:r>
            <a:r>
              <a:rPr sz="2400" b="1" spc="-5" dirty="0">
                <a:latin typeface="Arial"/>
                <a:cs typeface="Arial"/>
              </a:rPr>
              <a:t>dynamic provisioning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</a:t>
            </a:r>
            <a:endParaRPr sz="2400">
              <a:latin typeface="Arial"/>
              <a:cs typeface="Arial"/>
            </a:endParaRPr>
          </a:p>
          <a:p>
            <a:pPr marL="424815" marR="170307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Eliminates the need for 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admin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pre-provision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PV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336" y="0"/>
            <a:ext cx="8114665" cy="5143500"/>
            <a:chOff x="406336" y="0"/>
            <a:chExt cx="8114665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6336" y="1349997"/>
              <a:ext cx="8114096" cy="32296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98177" y="260714"/>
            <a:ext cx="2942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StorageClass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2980268" y="4404274"/>
            <a:ext cx="27076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Courier New"/>
                <a:cs typeface="Courier New"/>
              </a:rPr>
              <a:t>pv:</a:t>
            </a:r>
            <a:r>
              <a:rPr sz="800" b="1" spc="-65" dirty="0">
                <a:latin typeface="Courier New"/>
                <a:cs typeface="Courier New"/>
              </a:rPr>
              <a:t> </a:t>
            </a:r>
            <a:r>
              <a:rPr sz="800" b="1" spc="-5" dirty="0">
                <a:latin typeface="Courier New"/>
                <a:cs typeface="Courier New"/>
              </a:rPr>
              <a:t>pvc-9df65c6e-1a69-11e8-ae10-080027a3682b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848" y="2233559"/>
            <a:ext cx="25247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Courier New"/>
                <a:cs typeface="Courier New"/>
              </a:rPr>
              <a:t>uid:</a:t>
            </a:r>
            <a:r>
              <a:rPr sz="800" b="1" spc="-65" dirty="0">
                <a:latin typeface="Courier New"/>
                <a:cs typeface="Courier New"/>
              </a:rPr>
              <a:t> </a:t>
            </a:r>
            <a:r>
              <a:rPr sz="800" b="1" spc="-5" dirty="0">
                <a:latin typeface="Courier New"/>
                <a:cs typeface="Courier New"/>
              </a:rPr>
              <a:t>9df65c6e-1a69-11e8-ae10-080027a3682b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8574" y="1181351"/>
            <a:ext cx="6007100" cy="7569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043679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2. StorageClass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provisions  request </a:t>
            </a:r>
            <a:r>
              <a:rPr sz="1200" b="1" dirty="0">
                <a:latin typeface="Arial"/>
                <a:cs typeface="Arial"/>
              </a:rPr>
              <a:t>through </a:t>
            </a:r>
            <a:r>
              <a:rPr sz="1200" b="1" spc="-5" dirty="0">
                <a:latin typeface="Arial"/>
                <a:cs typeface="Arial"/>
              </a:rPr>
              <a:t>API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with</a:t>
            </a:r>
            <a:endParaRPr sz="1200">
              <a:latin typeface="Arial"/>
              <a:cs typeface="Arial"/>
            </a:endParaRPr>
          </a:p>
          <a:p>
            <a:pPr marL="12700" marR="168275">
              <a:lnSpc>
                <a:spcPts val="1420"/>
              </a:lnSpc>
              <a:spcBef>
                <a:spcPts val="55"/>
              </a:spcBef>
              <a:tabLst>
                <a:tab pos="4043679" algn="l"/>
              </a:tabLst>
            </a:pPr>
            <a:r>
              <a:rPr sz="1200" b="1" spc="-5" dirty="0">
                <a:latin typeface="Arial"/>
                <a:cs typeface="Arial"/>
              </a:rPr>
              <a:t>1. PVC makes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request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of	</a:t>
            </a:r>
            <a:r>
              <a:rPr sz="1800" b="1" spc="-7" baseline="2314" dirty="0">
                <a:latin typeface="Arial"/>
                <a:cs typeface="Arial"/>
              </a:rPr>
              <a:t>external storage system. 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StorageClass.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9839" y="3929918"/>
            <a:ext cx="2225675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3. External storage system  creates </a:t>
            </a:r>
            <a:r>
              <a:rPr sz="1200" b="1" dirty="0">
                <a:latin typeface="Arial"/>
                <a:cs typeface="Arial"/>
              </a:rPr>
              <a:t>a </a:t>
            </a:r>
            <a:r>
              <a:rPr sz="1200" b="1" spc="-5" dirty="0">
                <a:latin typeface="Arial"/>
                <a:cs typeface="Arial"/>
              </a:rPr>
              <a:t>PV strictly satisfying  </a:t>
            </a:r>
            <a:r>
              <a:rPr sz="1200" b="1" dirty="0">
                <a:latin typeface="Arial"/>
                <a:cs typeface="Arial"/>
              </a:rPr>
              <a:t>the </a:t>
            </a:r>
            <a:r>
              <a:rPr sz="1200" b="1" spc="-5" dirty="0">
                <a:latin typeface="Arial"/>
                <a:cs typeface="Arial"/>
              </a:rPr>
              <a:t>PVC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request.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923" y="3524049"/>
            <a:ext cx="197612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4. provisioned PV is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bound 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requesting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PVC.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942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StorageClass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326255" cy="33089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 algn="just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provisioner: </a:t>
            </a:r>
            <a:r>
              <a:rPr sz="1800" spc="-5" dirty="0">
                <a:latin typeface="Arial"/>
                <a:cs typeface="Arial"/>
              </a:rPr>
              <a:t>Defines the ‘</a:t>
            </a:r>
            <a:r>
              <a:rPr sz="1800" i="1" spc="-5" dirty="0">
                <a:latin typeface="Arial"/>
                <a:cs typeface="Arial"/>
              </a:rPr>
              <a:t>driver</a:t>
            </a:r>
            <a:r>
              <a:rPr sz="1800" spc="-5" dirty="0">
                <a:latin typeface="Arial"/>
                <a:cs typeface="Arial"/>
              </a:rPr>
              <a:t>’ to  be used for provisioning of the external  </a:t>
            </a:r>
            <a:r>
              <a:rPr sz="1800" dirty="0">
                <a:latin typeface="Arial"/>
                <a:cs typeface="Arial"/>
              </a:rPr>
              <a:t>storage.</a:t>
            </a:r>
            <a:endParaRPr sz="1800">
              <a:latin typeface="Arial"/>
              <a:cs typeface="Arial"/>
            </a:endParaRPr>
          </a:p>
          <a:p>
            <a:pPr marL="379095" marR="147955" indent="-367030">
              <a:lnSpc>
                <a:spcPct val="100699"/>
              </a:lnSpc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parameters: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hash of the </a:t>
            </a:r>
            <a:r>
              <a:rPr sz="1800" dirty="0">
                <a:latin typeface="Arial"/>
                <a:cs typeface="Arial"/>
              </a:rPr>
              <a:t>various  configuration </a:t>
            </a:r>
            <a:r>
              <a:rPr sz="1800" spc="-5" dirty="0">
                <a:latin typeface="Arial"/>
                <a:cs typeface="Arial"/>
              </a:rPr>
              <a:t>parameters for the  provisioner.</a:t>
            </a:r>
            <a:endParaRPr sz="1800">
              <a:latin typeface="Arial"/>
              <a:cs typeface="Arial"/>
            </a:endParaRPr>
          </a:p>
          <a:p>
            <a:pPr marL="379095" marR="92710" indent="-367030">
              <a:lnSpc>
                <a:spcPct val="100699"/>
              </a:lnSpc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reclaimPolicy: </a:t>
            </a:r>
            <a:r>
              <a:rPr sz="1800" spc="-5" dirty="0">
                <a:latin typeface="Arial"/>
                <a:cs typeface="Arial"/>
              </a:rPr>
              <a:t>The behaviour for  the backing </a:t>
            </a:r>
            <a:r>
              <a:rPr sz="1800" dirty="0">
                <a:latin typeface="Arial"/>
                <a:cs typeface="Arial"/>
              </a:rPr>
              <a:t>storage </a:t>
            </a:r>
            <a:r>
              <a:rPr sz="1800" spc="-5" dirty="0">
                <a:latin typeface="Arial"/>
                <a:cs typeface="Arial"/>
              </a:rPr>
              <a:t>when the PVC is  deleted.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SzPct val="112500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Retain</a:t>
            </a:r>
            <a:r>
              <a:rPr sz="1600" spc="-54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Arial"/>
                <a:cs typeface="Arial"/>
              </a:rPr>
              <a:t>- manual clean-up</a:t>
            </a:r>
            <a:endParaRPr sz="1600">
              <a:latin typeface="Arial"/>
              <a:cs typeface="Arial"/>
            </a:endParaRPr>
          </a:p>
          <a:p>
            <a:pPr marL="836294" marR="357505" lvl="1" indent="-367030">
              <a:lnSpc>
                <a:spcPct val="103299"/>
              </a:lnSpc>
              <a:spcBef>
                <a:spcPts val="190"/>
              </a:spcBef>
              <a:buClr>
                <a:srgbClr val="000000"/>
              </a:buClr>
              <a:buSzPct val="112500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r>
              <a:rPr sz="1600" spc="-6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Arial"/>
                <a:cs typeface="Arial"/>
              </a:rPr>
              <a:t>- storage </a:t>
            </a:r>
            <a:r>
              <a:rPr sz="1600" spc="-5" dirty="0">
                <a:latin typeface="Arial"/>
                <a:cs typeface="Arial"/>
              </a:rPr>
              <a:t>asset deleted by  provider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9189" y="1200147"/>
            <a:ext cx="3597910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090" marR="852169">
              <a:lnSpc>
                <a:spcPts val="1420"/>
              </a:lnSpc>
              <a:spcBef>
                <a:spcPts val="69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StorageClass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storage.k8s.io/v1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26797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standard</a:t>
            </a:r>
            <a:endParaRPr sz="1200">
              <a:latin typeface="Courier New"/>
              <a:cs typeface="Courier New"/>
            </a:endParaRPr>
          </a:p>
          <a:p>
            <a:pPr marL="85090" marR="486409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provisioner: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kubernetes.io/gce-pd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parameters:</a:t>
            </a:r>
            <a:endParaRPr sz="1200">
              <a:latin typeface="Courier New"/>
              <a:cs typeface="Courier New"/>
            </a:endParaRPr>
          </a:p>
          <a:p>
            <a:pPr marL="26797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type: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pd-standard</a:t>
            </a:r>
            <a:endParaRPr sz="1200">
              <a:latin typeface="Courier New"/>
              <a:cs typeface="Courier New"/>
            </a:endParaRPr>
          </a:p>
          <a:p>
            <a:pPr marL="85090" marR="120650" indent="1828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zones: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us-central1-a, us-central1-b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reclaimPolicy: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582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Available</a:t>
            </a:r>
            <a:r>
              <a:rPr sz="3600" spc="-90" dirty="0"/>
              <a:t> </a:t>
            </a:r>
            <a:r>
              <a:rPr sz="3600" spc="-5" dirty="0"/>
              <a:t>StorageClasses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iSCSI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PhotonPersistentDisk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Quobyte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NFS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RBD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VsphereVolume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PortworxVolume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ScaleIO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1154CC"/>
                </a:solidFill>
              </a:rPr>
              <a:t>StorageOS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Local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35034" y="4619778"/>
            <a:ext cx="278130" cy="271145"/>
            <a:chOff x="1635034" y="4619778"/>
            <a:chExt cx="278130" cy="271145"/>
          </a:xfrm>
        </p:grpSpPr>
        <p:sp>
          <p:nvSpPr>
            <p:cNvPr id="5" name="object 5"/>
            <p:cNvSpPr/>
            <p:nvPr/>
          </p:nvSpPr>
          <p:spPr>
            <a:xfrm>
              <a:off x="1639796" y="4624540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2684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68499" y="0"/>
                  </a:lnTo>
                  <a:lnTo>
                    <a:pt x="268499" y="260999"/>
                  </a:lnTo>
                  <a:close/>
                </a:path>
              </a:pathLst>
            </a:custGeom>
            <a:solidFill>
              <a:srgbClr val="115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9796" y="4624540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0" y="0"/>
                  </a:moveTo>
                  <a:lnTo>
                    <a:pt x="268499" y="0"/>
                  </a:lnTo>
                  <a:lnTo>
                    <a:pt x="2684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AWSElasticBlockStore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AzureFile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AzureDisk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000000"/>
                </a:solidFill>
              </a:rPr>
              <a:t>CephFS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Cinder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000000"/>
                </a:solidFill>
              </a:rPr>
              <a:t>FC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>
                <a:solidFill>
                  <a:srgbClr val="000000"/>
                </a:solidFill>
              </a:rPr>
              <a:t>FlexVolume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Flocker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GCEPersistentDisk</a:t>
            </a: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Glusterfs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/>
          </a:p>
          <a:p>
            <a:pPr marL="339090">
              <a:lnSpc>
                <a:spcPct val="100000"/>
              </a:lnSpc>
            </a:pPr>
            <a:r>
              <a:rPr sz="1400" spc="-5" dirty="0">
                <a:solidFill>
                  <a:srgbClr val="000000"/>
                </a:solidFill>
              </a:rPr>
              <a:t>Internal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Provisioner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114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Pods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8964" y="1246883"/>
            <a:ext cx="3339465" cy="245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10700"/>
              </a:lnSpc>
              <a:spcBef>
                <a:spcPts val="95"/>
              </a:spcBef>
            </a:pPr>
            <a:r>
              <a:rPr sz="4800" b="1" spc="-10" dirty="0">
                <a:latin typeface="Arial"/>
                <a:cs typeface="Arial"/>
              </a:rPr>
              <a:t>They </a:t>
            </a:r>
            <a:r>
              <a:rPr sz="4800" b="1" spc="-5" dirty="0">
                <a:latin typeface="Arial"/>
                <a:cs typeface="Arial"/>
              </a:rPr>
              <a:t>are  also  Ephemeral!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1587" y="1219672"/>
            <a:ext cx="2903469" cy="3686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70184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Concepts and</a:t>
            </a:r>
            <a:r>
              <a:rPr sz="1800" spc="-8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2507" y="2013759"/>
            <a:ext cx="302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313" y="1978099"/>
            <a:ext cx="201231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ConfigMap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Secret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02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Configuration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4132"/>
            <a:ext cx="738949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has an integrated pattern for  decoupling </a:t>
            </a:r>
            <a:r>
              <a:rPr sz="3000" dirty="0">
                <a:latin typeface="Arial"/>
                <a:cs typeface="Arial"/>
              </a:rPr>
              <a:t>configuration </a:t>
            </a:r>
            <a:r>
              <a:rPr sz="3000" spc="-5" dirty="0">
                <a:latin typeface="Arial"/>
                <a:cs typeface="Arial"/>
              </a:rPr>
              <a:t>from application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or  </a:t>
            </a:r>
            <a:r>
              <a:rPr sz="3000" dirty="0">
                <a:latin typeface="Arial"/>
                <a:cs typeface="Arial"/>
              </a:rPr>
              <a:t>container.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Arial"/>
              <a:cs typeface="Arial"/>
            </a:endParaRPr>
          </a:p>
          <a:p>
            <a:pPr marL="12700" marR="247015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This pattern </a:t>
            </a:r>
            <a:r>
              <a:rPr sz="3000" dirty="0">
                <a:latin typeface="Arial"/>
                <a:cs typeface="Arial"/>
              </a:rPr>
              <a:t>makes </a:t>
            </a:r>
            <a:r>
              <a:rPr sz="3000" spc="-5" dirty="0">
                <a:latin typeface="Arial"/>
                <a:cs typeface="Arial"/>
              </a:rPr>
              <a:t>use of two </a:t>
            </a:r>
            <a:r>
              <a:rPr sz="3000" spc="-10" dirty="0">
                <a:latin typeface="Arial"/>
                <a:cs typeface="Arial"/>
              </a:rPr>
              <a:t>Kubernetes  </a:t>
            </a:r>
            <a:r>
              <a:rPr sz="3000" dirty="0">
                <a:latin typeface="Arial"/>
                <a:cs typeface="Arial"/>
              </a:rPr>
              <a:t>components: </a:t>
            </a:r>
            <a:r>
              <a:rPr sz="3000" b="1" spc="-5" dirty="0">
                <a:latin typeface="Arial"/>
                <a:cs typeface="Arial"/>
              </a:rPr>
              <a:t>ConfigMaps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Secrets.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86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ConfigMap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766684" cy="33591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Externalized data </a:t>
            </a:r>
            <a:r>
              <a:rPr sz="2400" dirty="0">
                <a:latin typeface="Arial"/>
                <a:cs typeface="Arial"/>
              </a:rPr>
              <a:t>stored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kubernetes.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dirty="0">
                <a:latin typeface="Arial"/>
                <a:cs typeface="Arial"/>
              </a:rPr>
              <a:t>referenced </a:t>
            </a:r>
            <a:r>
              <a:rPr sz="2400" spc="-5" dirty="0">
                <a:latin typeface="Arial"/>
                <a:cs typeface="Arial"/>
              </a:rPr>
              <a:t>through </a:t>
            </a:r>
            <a:r>
              <a:rPr sz="2400" dirty="0">
                <a:latin typeface="Arial"/>
                <a:cs typeface="Arial"/>
              </a:rPr>
              <a:t>several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means: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environment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variable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a command </a:t>
            </a:r>
            <a:r>
              <a:rPr sz="2400" spc="-5" dirty="0">
                <a:latin typeface="Arial"/>
                <a:cs typeface="Arial"/>
              </a:rPr>
              <a:t>line argument </a:t>
            </a:r>
            <a:r>
              <a:rPr sz="2400" dirty="0">
                <a:latin typeface="Arial"/>
                <a:cs typeface="Arial"/>
              </a:rPr>
              <a:t>(via </a:t>
            </a:r>
            <a:r>
              <a:rPr sz="2400" spc="-5" dirty="0">
                <a:latin typeface="Arial"/>
                <a:cs typeface="Arial"/>
              </a:rPr>
              <a:t>env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var)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ct val="100000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injected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file into </a:t>
            </a:r>
            <a:r>
              <a:rPr sz="2400" dirty="0">
                <a:latin typeface="Arial"/>
                <a:cs typeface="Arial"/>
              </a:rPr>
              <a:t>a volume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mount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a manifest, </a:t>
            </a:r>
            <a:r>
              <a:rPr sz="2400" spc="-5" dirty="0">
                <a:latin typeface="Arial"/>
                <a:cs typeface="Arial"/>
              </a:rPr>
              <a:t>literals, directories, or  files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85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ConfigMap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40228"/>
            <a:ext cx="36042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data: </a:t>
            </a:r>
            <a:r>
              <a:rPr sz="1800" spc="-5" dirty="0">
                <a:latin typeface="Arial"/>
                <a:cs typeface="Arial"/>
              </a:rPr>
              <a:t>Contains </a:t>
            </a:r>
            <a:r>
              <a:rPr sz="1800" dirty="0">
                <a:latin typeface="Arial"/>
                <a:cs typeface="Arial"/>
              </a:rPr>
              <a:t>key-value </a:t>
            </a:r>
            <a:r>
              <a:rPr sz="1800" spc="-5" dirty="0">
                <a:latin typeface="Arial"/>
                <a:cs typeface="Arial"/>
              </a:rPr>
              <a:t>pairs of  ConfigMap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2300605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ConfigMap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1340485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2087880" algn="just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state: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Michigan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city: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Arbor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content:</a:t>
            </a:r>
            <a:r>
              <a:rPr sz="14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|</a:t>
            </a:r>
            <a:endParaRPr sz="1400">
              <a:latin typeface="Courier New"/>
              <a:cs typeface="Courier New"/>
            </a:endParaRPr>
          </a:p>
          <a:p>
            <a:pPr marL="511809" marR="1980564" algn="just">
              <a:lnSpc>
                <a:spcPts val="1650"/>
              </a:lnSpc>
            </a:pP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Look at this,  its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multiline!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4650" y="260714"/>
            <a:ext cx="4389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ConfigMap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74" y="2009820"/>
            <a:ext cx="2747010" cy="1853564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105283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ConfigMap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725" marR="9271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9085" marR="84010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city: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Arbor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state: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18" y="2016770"/>
            <a:ext cx="5097145" cy="659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literal-example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2400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--from-literal="city=Ann Arbor"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“literal-example”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9" y="3972242"/>
            <a:ext cx="7967980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6731000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090" marR="66548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file-example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--from-file=cm/city</a:t>
            </a:r>
            <a:r>
              <a:rPr sz="1000" b="1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"file-example"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923" y="1262628"/>
            <a:ext cx="6595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ConfigMap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7618" y="2785719"/>
            <a:ext cx="5097145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 marR="386016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725" marR="378396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dir-example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"dir-example"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4650" y="260714"/>
            <a:ext cx="4389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ConfigMap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74" y="2009820"/>
            <a:ext cx="2747010" cy="1853564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105283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ConfigMap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725" marR="9271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9085" marR="84010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city: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Arbor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state: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18" y="2016770"/>
            <a:ext cx="5097145" cy="659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literal-example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2400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--from-literal="city=Ann Arbor"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“literal-example”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9" y="3972242"/>
            <a:ext cx="7967980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6731000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090" marR="66548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file-example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--from-file=cm/city</a:t>
            </a:r>
            <a:r>
              <a:rPr sz="1000" b="1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"file-example"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923" y="1262628"/>
            <a:ext cx="6595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ConfigMap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7618" y="2785719"/>
            <a:ext cx="5097145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 marR="386016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725" marR="378396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dir-example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"dir-example"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41717" y="2198870"/>
            <a:ext cx="4777105" cy="295910"/>
          </a:xfrm>
          <a:custGeom>
            <a:avLst/>
            <a:gdLst/>
            <a:ahLst/>
            <a:cxnLst/>
            <a:rect l="l" t="t" r="r" b="b"/>
            <a:pathLst>
              <a:path w="4777105" h="295910">
                <a:moveTo>
                  <a:pt x="0" y="0"/>
                </a:moveTo>
                <a:lnTo>
                  <a:pt x="4776890" y="0"/>
                </a:lnTo>
                <a:lnTo>
                  <a:pt x="4776890" y="295499"/>
                </a:lnTo>
                <a:lnTo>
                  <a:pt x="0" y="2954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4650" y="260714"/>
            <a:ext cx="4389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ConfigMap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74" y="2009820"/>
            <a:ext cx="2747010" cy="1853564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105283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ConfigMap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725" marR="9271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9085" marR="84010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city: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Arbor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state: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18" y="2016770"/>
            <a:ext cx="5097145" cy="659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literal-example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2400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--from-literal="city=Ann Arbor"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“literal-example”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9" y="3972242"/>
            <a:ext cx="7967980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6731000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090" marR="66548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file-example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--from-file=cm/city</a:t>
            </a:r>
            <a:r>
              <a:rPr sz="1000" b="1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"file-example"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923" y="1262628"/>
            <a:ext cx="6595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ConfigMap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9937" y="3412993"/>
            <a:ext cx="1295400" cy="29591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495"/>
              </a:spcBef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618" y="2785719"/>
            <a:ext cx="5097145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 marR="386016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725" marR="378396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725" marR="21082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dir-example  configmap "dir-example"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4650" y="260714"/>
            <a:ext cx="4389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ConfigMap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74" y="2009820"/>
            <a:ext cx="2747010" cy="1853564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105283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ConfigMap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725" marR="9271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9085" marR="84010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city: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9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Arbor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state: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18" y="2016770"/>
            <a:ext cx="5097145" cy="659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literal-example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2400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--from-literal="city=Ann Arbor"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“literal-example”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1717" y="4581165"/>
            <a:ext cx="3197860" cy="29591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640"/>
              </a:spcBef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--from-file=cm/city</a:t>
            </a:r>
            <a:r>
              <a:rPr sz="1000" b="1" spc="-4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9" y="3972242"/>
            <a:ext cx="7967980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6731000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090" marR="66548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090" marR="490347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file-example  configmap "file-example"</a:t>
            </a:r>
            <a:r>
              <a:rPr sz="1000" spc="-2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1923" y="1262628"/>
            <a:ext cx="6595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ConfigMap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618" y="2785719"/>
            <a:ext cx="5097145" cy="1077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 marR="3860165">
              <a:lnSpc>
                <a:spcPct val="100000"/>
              </a:lnSpc>
              <a:spcBef>
                <a:spcPts val="6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info/city  Ann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85725" marR="378396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info/state  Michigan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configmap dir-example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configmap "dir-example"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421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Secret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131441"/>
            <a:ext cx="7766684" cy="35877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Functionally identical 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ConfigMap.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Stored as </a:t>
            </a:r>
            <a:r>
              <a:rPr sz="2400" b="1" spc="-5" dirty="0">
                <a:latin typeface="Arial"/>
                <a:cs typeface="Arial"/>
              </a:rPr>
              <a:t>base64 encoded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content.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Encrypted at </a:t>
            </a:r>
            <a:r>
              <a:rPr sz="2400" dirty="0">
                <a:latin typeface="Arial"/>
                <a:cs typeface="Arial"/>
              </a:rPr>
              <a:t>rest </a:t>
            </a:r>
            <a:r>
              <a:rPr sz="2400" spc="-5" dirty="0">
                <a:latin typeface="Arial"/>
                <a:cs typeface="Arial"/>
              </a:rPr>
              <a:t>within etcd </a:t>
            </a:r>
            <a:r>
              <a:rPr sz="2400" spc="15" dirty="0">
                <a:latin typeface="Arial"/>
                <a:cs typeface="Arial"/>
              </a:rPr>
              <a:t>(</a:t>
            </a:r>
            <a:r>
              <a:rPr sz="2400" b="1" spc="15" dirty="0">
                <a:latin typeface="Arial"/>
                <a:cs typeface="Arial"/>
              </a:rPr>
              <a:t>if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configured!</a:t>
            </a:r>
            <a:r>
              <a:rPr sz="2400" spc="-5" dirty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424815" marR="496570" indent="-412750" algn="just">
              <a:lnSpc>
                <a:spcPts val="2850"/>
              </a:lnSpc>
              <a:spcBef>
                <a:spcPts val="1140"/>
              </a:spcBef>
              <a:buChar char="●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Ideal for username/passwords, </a:t>
            </a:r>
            <a:r>
              <a:rPr sz="2400" dirty="0">
                <a:latin typeface="Arial"/>
                <a:cs typeface="Arial"/>
              </a:rPr>
              <a:t>certificates </a:t>
            </a:r>
            <a:r>
              <a:rPr sz="2400" spc="-5" dirty="0">
                <a:latin typeface="Arial"/>
                <a:cs typeface="Arial"/>
              </a:rPr>
              <a:t>or other  </a:t>
            </a:r>
            <a:r>
              <a:rPr sz="2400" dirty="0">
                <a:latin typeface="Arial"/>
                <a:cs typeface="Arial"/>
              </a:rPr>
              <a:t>sensitive </a:t>
            </a:r>
            <a:r>
              <a:rPr sz="2400" spc="-5" dirty="0">
                <a:latin typeface="Arial"/>
                <a:cs typeface="Arial"/>
              </a:rPr>
              <a:t>information that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5" dirty="0">
                <a:latin typeface="Arial"/>
                <a:cs typeface="Arial"/>
              </a:rPr>
              <a:t>not be </a:t>
            </a:r>
            <a:r>
              <a:rPr sz="2400" dirty="0">
                <a:latin typeface="Arial"/>
                <a:cs typeface="Arial"/>
              </a:rPr>
              <a:t>stored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 container.</a:t>
            </a:r>
            <a:endParaRPr sz="2400">
              <a:latin typeface="Arial"/>
              <a:cs typeface="Arial"/>
            </a:endParaRPr>
          </a:p>
          <a:p>
            <a:pPr marL="424815" marR="5080" indent="-412750" algn="just">
              <a:lnSpc>
                <a:spcPts val="2850"/>
              </a:lnSpc>
              <a:spcBef>
                <a:spcPts val="1050"/>
              </a:spcBef>
              <a:buChar char="●"/>
              <a:tabLst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a manifest, </a:t>
            </a:r>
            <a:r>
              <a:rPr sz="2400" spc="-5" dirty="0">
                <a:latin typeface="Arial"/>
                <a:cs typeface="Arial"/>
              </a:rPr>
              <a:t>literals, directories, or  from files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421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Secret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340228"/>
            <a:ext cx="4537075" cy="3033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 algn="just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type: </a:t>
            </a:r>
            <a:r>
              <a:rPr sz="1800" spc="-5" dirty="0">
                <a:latin typeface="Arial"/>
                <a:cs typeface="Arial"/>
              </a:rPr>
              <a:t>There are three different types of  </a:t>
            </a:r>
            <a:r>
              <a:rPr sz="1800" dirty="0">
                <a:latin typeface="Arial"/>
                <a:cs typeface="Arial"/>
              </a:rPr>
              <a:t>secrets </a:t>
            </a:r>
            <a:r>
              <a:rPr sz="1800" spc="-5" dirty="0">
                <a:latin typeface="Arial"/>
                <a:cs typeface="Arial"/>
              </a:rPr>
              <a:t>within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Kubernetes:</a:t>
            </a:r>
            <a:endParaRPr sz="1800">
              <a:latin typeface="Arial"/>
              <a:cs typeface="Arial"/>
            </a:endParaRPr>
          </a:p>
          <a:p>
            <a:pPr marL="836294" marR="187960" lvl="1" indent="-367030" algn="just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docker-registry </a:t>
            </a:r>
            <a:r>
              <a:rPr sz="1800" dirty="0">
                <a:latin typeface="Arial"/>
                <a:cs typeface="Arial"/>
              </a:rPr>
              <a:t>- credentials  </a:t>
            </a:r>
            <a:r>
              <a:rPr sz="1800" spc="-5" dirty="0">
                <a:latin typeface="Arial"/>
                <a:cs typeface="Arial"/>
              </a:rPr>
              <a:t>used to authenticate to </a:t>
            </a:r>
            <a:r>
              <a:rPr sz="1800" dirty="0">
                <a:latin typeface="Arial"/>
                <a:cs typeface="Arial"/>
              </a:rPr>
              <a:t>a container  registry</a:t>
            </a:r>
            <a:endParaRPr sz="1800">
              <a:latin typeface="Arial"/>
              <a:cs typeface="Arial"/>
            </a:endParaRPr>
          </a:p>
          <a:p>
            <a:pPr marL="836294" marR="225425" lvl="1" indent="-367030" algn="just">
              <a:lnSpc>
                <a:spcPct val="100699"/>
              </a:lnSpc>
              <a:buClr>
                <a:srgbClr val="000000"/>
              </a:buClr>
              <a:buFont typeface="Arial"/>
              <a:buChar char="○"/>
              <a:tabLst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generic/Opaque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literal </a:t>
            </a:r>
            <a:r>
              <a:rPr sz="1800" dirty="0">
                <a:latin typeface="Arial"/>
                <a:cs typeface="Arial"/>
              </a:rPr>
              <a:t>values  </a:t>
            </a:r>
            <a:r>
              <a:rPr sz="1800" spc="-5" dirty="0">
                <a:latin typeface="Arial"/>
                <a:cs typeface="Arial"/>
              </a:rPr>
              <a:t>from different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Font typeface="Arial"/>
              <a:buChar char="○"/>
              <a:tabLst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tls</a:t>
            </a:r>
            <a:r>
              <a:rPr sz="1800" spc="-6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 a certificate </a:t>
            </a:r>
            <a:r>
              <a:rPr sz="1800" spc="-5" dirty="0">
                <a:latin typeface="Arial"/>
                <a:cs typeface="Arial"/>
              </a:rPr>
              <a:t>based </a:t>
            </a:r>
            <a:r>
              <a:rPr sz="1800" dirty="0">
                <a:latin typeface="Arial"/>
                <a:cs typeface="Arial"/>
              </a:rPr>
              <a:t>secret</a:t>
            </a:r>
            <a:endParaRPr sz="1800">
              <a:latin typeface="Arial"/>
              <a:cs typeface="Arial"/>
            </a:endParaRPr>
          </a:p>
          <a:p>
            <a:pPr marL="379095" marR="570865" indent="-367030" algn="just">
              <a:lnSpc>
                <a:spcPct val="100000"/>
              </a:lnSpc>
              <a:spcBef>
                <a:spcPts val="1015"/>
              </a:spcBef>
              <a:buClr>
                <a:srgbClr val="000000"/>
              </a:buClr>
              <a:buFont typeface="Arial"/>
              <a:buChar char="●"/>
              <a:tabLst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data: </a:t>
            </a:r>
            <a:r>
              <a:rPr sz="1800" spc="-5" dirty="0">
                <a:latin typeface="Arial"/>
                <a:cs typeface="Arial"/>
              </a:rPr>
              <a:t>Contains </a:t>
            </a:r>
            <a:r>
              <a:rPr sz="1800" dirty="0">
                <a:latin typeface="Arial"/>
                <a:cs typeface="Arial"/>
              </a:rPr>
              <a:t>key-value </a:t>
            </a:r>
            <a:r>
              <a:rPr sz="1800" spc="-5" dirty="0">
                <a:latin typeface="Arial"/>
                <a:cs typeface="Arial"/>
              </a:rPr>
              <a:t>pairs of  base64 encoded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063" y="1200147"/>
            <a:ext cx="3230880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644014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68326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1504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username: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ZXhhbXBsZQ==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password: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345716" y="1139022"/>
            <a:ext cx="4673090" cy="3953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723" y="1260980"/>
            <a:ext cx="4751705" cy="236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Unified method of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accessing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the exposed workloads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Durable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882015" marR="1320800" lvl="1" indent="-412750">
              <a:lnSpc>
                <a:spcPts val="2850"/>
              </a:lnSpc>
              <a:spcBef>
                <a:spcPts val="10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namespaced  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509" y="260714"/>
            <a:ext cx="342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Secret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99" y="1902746"/>
            <a:ext cx="3205480" cy="20243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090" marR="1618615">
              <a:lnSpc>
                <a:spcPts val="1650"/>
              </a:lnSpc>
              <a:spcBef>
                <a:spcPts val="700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55118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1250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username: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ZXhhbXBsZQ==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password: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67" y="1902746"/>
            <a:ext cx="4932680" cy="8578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literal-secret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--from-literal=username=example</a:t>
            </a:r>
            <a:r>
              <a:rPr sz="1000" b="1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"literal-secret"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9" y="4006867"/>
            <a:ext cx="822960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6536055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secret/username  example</a:t>
            </a:r>
            <a:endParaRPr sz="1000">
              <a:latin typeface="Courier New"/>
              <a:cs typeface="Courier New"/>
            </a:endParaRPr>
          </a:p>
          <a:p>
            <a:pPr marL="85090" marR="653605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secret/password  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file-secret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-from-file=secret/username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167" y="1262628"/>
            <a:ext cx="595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Secret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54292" y="2886119"/>
            <a:ext cx="493268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3390900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info/username  example</a:t>
            </a:r>
            <a:endParaRPr sz="1000">
              <a:latin typeface="Courier New"/>
              <a:cs typeface="Courier New"/>
            </a:endParaRPr>
          </a:p>
          <a:p>
            <a:pPr marL="85090" marR="33909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info/password  mypassword</a:t>
            </a:r>
            <a:endParaRPr sz="1000">
              <a:latin typeface="Courier New"/>
              <a:cs typeface="Courier New"/>
            </a:endParaRPr>
          </a:p>
          <a:p>
            <a:pPr marL="85090" marR="11493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dir-secret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 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509" y="260714"/>
            <a:ext cx="342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Secret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99" y="1902746"/>
            <a:ext cx="3205480" cy="20243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090" marR="1618615">
              <a:lnSpc>
                <a:spcPts val="1650"/>
              </a:lnSpc>
              <a:spcBef>
                <a:spcPts val="700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55118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1250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username: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ZXhhbXBsZQ==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password: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2416" y="2119470"/>
            <a:ext cx="2755900" cy="40005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430"/>
              </a:spcBef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--from-literal=username=example</a:t>
            </a:r>
            <a:r>
              <a:rPr sz="1000" b="1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19685">
              <a:lnSpc>
                <a:spcPct val="100000"/>
              </a:lnSpc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167" y="1902746"/>
            <a:ext cx="4932680" cy="8578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literal-secret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"literal-secret"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9" y="4006867"/>
            <a:ext cx="822960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6536055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secret/username  example</a:t>
            </a:r>
            <a:endParaRPr sz="1000">
              <a:latin typeface="Courier New"/>
              <a:cs typeface="Courier New"/>
            </a:endParaRPr>
          </a:p>
          <a:p>
            <a:pPr marL="85090" marR="653605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secret/password  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file-secret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-from-file=secret/username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3167" y="1262628"/>
            <a:ext cx="595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Secret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292" y="2886119"/>
            <a:ext cx="493268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3390900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info/username  example</a:t>
            </a:r>
            <a:endParaRPr sz="1000">
              <a:latin typeface="Courier New"/>
              <a:cs typeface="Courier New"/>
            </a:endParaRPr>
          </a:p>
          <a:p>
            <a:pPr marL="85090" marR="33909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info/password  mypassword</a:t>
            </a:r>
            <a:endParaRPr sz="1000">
              <a:latin typeface="Courier New"/>
              <a:cs typeface="Courier New"/>
            </a:endParaRPr>
          </a:p>
          <a:p>
            <a:pPr marL="85090" marR="11493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dir-secret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 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509" y="260714"/>
            <a:ext cx="342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Secret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99" y="1902746"/>
            <a:ext cx="3205480" cy="20243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090" marR="1618615">
              <a:lnSpc>
                <a:spcPts val="1650"/>
              </a:lnSpc>
              <a:spcBef>
                <a:spcPts val="700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55118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1250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username: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ZXhhbXBsZQ==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password: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67" y="1902746"/>
            <a:ext cx="4932680" cy="8578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literal-secret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--from-literal=username=example</a:t>
            </a:r>
            <a:r>
              <a:rPr sz="1000" b="1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"literal-secret"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199" y="4006867"/>
            <a:ext cx="822960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6536055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secret/username  example</a:t>
            </a:r>
            <a:endParaRPr sz="1000">
              <a:latin typeface="Courier New"/>
              <a:cs typeface="Courier New"/>
            </a:endParaRPr>
          </a:p>
          <a:p>
            <a:pPr marL="85090" marR="653605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secret/password  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file-secret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-from-file=secret/username</a:t>
            </a:r>
            <a:r>
              <a:rPr sz="1000" b="1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167" y="1262628"/>
            <a:ext cx="595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Secret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3785" y="3501718"/>
            <a:ext cx="1530350" cy="283845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409"/>
              </a:spcBef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292" y="2886119"/>
            <a:ext cx="493268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3390900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info/username  example</a:t>
            </a:r>
            <a:endParaRPr sz="1000">
              <a:latin typeface="Courier New"/>
              <a:cs typeface="Courier New"/>
            </a:endParaRPr>
          </a:p>
          <a:p>
            <a:pPr marL="85090" marR="33909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info/password  mypassword</a:t>
            </a:r>
            <a:endParaRPr sz="1000">
              <a:latin typeface="Courier New"/>
              <a:cs typeface="Courier New"/>
            </a:endParaRPr>
          </a:p>
          <a:p>
            <a:pPr marL="85090" marR="163893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dir-secret  Secret "file-secret"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509" y="260714"/>
            <a:ext cx="342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Secret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57199" y="1902746"/>
            <a:ext cx="3205480" cy="202438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5090" marR="1618615">
              <a:lnSpc>
                <a:spcPts val="1650"/>
              </a:lnSpc>
              <a:spcBef>
                <a:spcPts val="700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Secret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85090" marR="551180" indent="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4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8509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298450" marR="1250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username: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ZXhhbXBsZQ==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password:</a:t>
            </a:r>
            <a:r>
              <a:rPr sz="14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67" y="1902746"/>
            <a:ext cx="4932680" cy="85788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literal-secret</a:t>
            </a:r>
            <a:r>
              <a:rPr sz="10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--from-literal=username=example</a:t>
            </a:r>
            <a:r>
              <a:rPr sz="1000" b="1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37490" indent="-153035">
              <a:lnSpc>
                <a:spcPct val="100000"/>
              </a:lnSpc>
              <a:buFont typeface="Courier New"/>
              <a:buChar char="&gt;"/>
              <a:tabLst>
                <a:tab pos="238125" algn="l"/>
              </a:tabLst>
            </a:pP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85090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"literal-secret"</a:t>
            </a:r>
            <a:r>
              <a:rPr sz="1000" spc="-1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6142" y="4580915"/>
            <a:ext cx="4435475" cy="346710"/>
          </a:xfrm>
          <a:prstGeom prst="rect">
            <a:avLst/>
          </a:prstGeom>
          <a:ln w="38099">
            <a:solidFill>
              <a:srgbClr val="CC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-from-file=secret/username</a:t>
            </a:r>
            <a:r>
              <a:rPr sz="1000" b="1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9" y="4006867"/>
            <a:ext cx="822960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6536055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secret/username  example</a:t>
            </a:r>
            <a:endParaRPr sz="1000">
              <a:latin typeface="Courier New"/>
              <a:cs typeface="Courier New"/>
            </a:endParaRPr>
          </a:p>
          <a:p>
            <a:pPr marL="85090" marR="653605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secret/password  mypassword</a:t>
            </a:r>
            <a:endParaRPr sz="1000">
              <a:latin typeface="Courier New"/>
              <a:cs typeface="Courier New"/>
            </a:endParaRPr>
          </a:p>
          <a:p>
            <a:pPr marL="85090" marR="486092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file-secret  Secret "file-secret"</a:t>
            </a:r>
            <a:r>
              <a:rPr sz="10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3167" y="1262628"/>
            <a:ext cx="595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 produce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Secret </a:t>
            </a:r>
            <a:r>
              <a:rPr sz="2400" spc="-5" dirty="0">
                <a:latin typeface="Arial"/>
                <a:cs typeface="Arial"/>
              </a:rPr>
              <a:t>with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292" y="2886119"/>
            <a:ext cx="4932680" cy="10407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 marR="3390900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info/username  example</a:t>
            </a:r>
            <a:endParaRPr sz="1000">
              <a:latin typeface="Courier New"/>
              <a:cs typeface="Courier New"/>
            </a:endParaRPr>
          </a:p>
          <a:p>
            <a:pPr marL="85090" marR="3390900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cat</a:t>
            </a:r>
            <a:r>
              <a:rPr sz="1000" spc="-10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info/password  mypassword</a:t>
            </a:r>
            <a:endParaRPr sz="1000">
              <a:latin typeface="Courier New"/>
              <a:cs typeface="Courier New"/>
            </a:endParaRPr>
          </a:p>
          <a:p>
            <a:pPr marL="85090" marR="114935">
              <a:lnSpc>
                <a:spcPct val="100000"/>
              </a:lnSpc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create secret generic dir-secret -</a:t>
            </a:r>
            <a:r>
              <a:rPr sz="1000" b="1" spc="-5" dirty="0">
                <a:solidFill>
                  <a:srgbClr val="773F04"/>
                </a:solidFill>
                <a:latin typeface="Courier New"/>
                <a:cs typeface="Courier New"/>
              </a:rPr>
              <a:t>-from-file=secret/ 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Secret "file-secret"</a:t>
            </a:r>
            <a:r>
              <a:rPr sz="10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7346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Injecting </a:t>
            </a:r>
            <a:r>
              <a:rPr sz="3600" spc="-5" dirty="0"/>
              <a:t>as </a:t>
            </a:r>
            <a:r>
              <a:rPr sz="3600" spc="-10" dirty="0"/>
              <a:t>Environment</a:t>
            </a:r>
            <a:r>
              <a:rPr sz="3600" spc="-90" dirty="0"/>
              <a:t> </a:t>
            </a:r>
            <a:r>
              <a:rPr sz="3600" spc="-5" dirty="0"/>
              <a:t>Variable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57199" y="1200147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5" h="3726179">
                <a:moveTo>
                  <a:pt x="0" y="0"/>
                </a:moveTo>
                <a:lnTo>
                  <a:pt x="3994491" y="0"/>
                </a:lnTo>
                <a:lnTo>
                  <a:pt x="3994491" y="3725692"/>
                </a:lnTo>
                <a:lnTo>
                  <a:pt x="0" y="37256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223" y="1267076"/>
            <a:ext cx="3317875" cy="34658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46812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285240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cm-env-example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29108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425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18796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 “-c”]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[“printenv CITY”]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926465" marR="1468120" indent="-182880">
              <a:lnSpc>
                <a:spcPts val="1420"/>
              </a:lnSpc>
              <a:spcBef>
                <a:spcPts val="2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valueFrom:</a:t>
            </a:r>
            <a:endParaRPr sz="1200">
              <a:latin typeface="Courier New"/>
              <a:cs typeface="Courier New"/>
            </a:endParaRPr>
          </a:p>
          <a:p>
            <a:pPr marL="110934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1292225" marR="50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key: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2265" y="1200147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4" h="3726179">
                <a:moveTo>
                  <a:pt x="0" y="0"/>
                </a:moveTo>
                <a:lnTo>
                  <a:pt x="3994491" y="0"/>
                </a:lnTo>
                <a:lnTo>
                  <a:pt x="3994491" y="3725692"/>
                </a:lnTo>
                <a:lnTo>
                  <a:pt x="0" y="37256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65287" y="1267076"/>
            <a:ext cx="3317875" cy="34658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46812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919480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secret-env-example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29108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425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9652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 “-c”]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[“printenv USERNAME”]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743585">
              <a:lnSpc>
                <a:spcPts val="1390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1109345" marR="1010919" indent="-1828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valueFrom:  secretKeyRef:</a:t>
            </a:r>
            <a:endParaRPr sz="1200">
              <a:latin typeface="Courier New"/>
              <a:cs typeface="Courier New"/>
            </a:endParaRPr>
          </a:p>
          <a:p>
            <a:pPr marL="1292225" marR="50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key: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172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Injecting </a:t>
            </a:r>
            <a:r>
              <a:rPr sz="3600" spc="-5" dirty="0"/>
              <a:t>in </a:t>
            </a:r>
            <a:r>
              <a:rPr sz="3600" dirty="0"/>
              <a:t>a</a:t>
            </a:r>
            <a:r>
              <a:rPr sz="3600" spc="-100" dirty="0"/>
              <a:t> </a:t>
            </a:r>
            <a:r>
              <a:rPr sz="3600" spc="-5" dirty="0"/>
              <a:t>Command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57199" y="1200147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5" h="3726179">
                <a:moveTo>
                  <a:pt x="0" y="0"/>
                </a:moveTo>
                <a:lnTo>
                  <a:pt x="3994491" y="0"/>
                </a:lnTo>
                <a:lnTo>
                  <a:pt x="3994491" y="3725692"/>
                </a:lnTo>
                <a:lnTo>
                  <a:pt x="0" y="37256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223" y="1267076"/>
            <a:ext cx="3409315" cy="34658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55892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376045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cm-cmd-example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38252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425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278765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8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“-c”]</a:t>
            </a:r>
            <a:endParaRPr sz="1200">
              <a:latin typeface="Courier New"/>
              <a:cs typeface="Courier New"/>
            </a:endParaRPr>
          </a:p>
          <a:p>
            <a:pPr marL="743585" marR="50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[“echo Hello ${CITY}!”]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926465" marR="1558925" indent="-182880">
              <a:lnSpc>
                <a:spcPts val="1420"/>
              </a:lnSpc>
              <a:spcBef>
                <a:spcPts val="1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valueFrom:</a:t>
            </a:r>
            <a:endParaRPr sz="1200">
              <a:latin typeface="Courier New"/>
              <a:cs typeface="Courier New"/>
            </a:endParaRPr>
          </a:p>
          <a:p>
            <a:pPr marL="110934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1292225" marR="95885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key: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2265" y="1200147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4" h="3726179">
                <a:moveTo>
                  <a:pt x="0" y="0"/>
                </a:moveTo>
                <a:lnTo>
                  <a:pt x="3994491" y="0"/>
                </a:lnTo>
                <a:lnTo>
                  <a:pt x="3994491" y="3725692"/>
                </a:lnTo>
                <a:lnTo>
                  <a:pt x="0" y="37256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65287" y="1267076"/>
            <a:ext cx="3775075" cy="34658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92468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376045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secret-cmd-example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74828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425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644525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8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“-c”]</a:t>
            </a:r>
            <a:endParaRPr sz="1200">
              <a:latin typeface="Courier New"/>
              <a:cs typeface="Courier New"/>
            </a:endParaRPr>
          </a:p>
          <a:p>
            <a:pPr marL="743585" marR="50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[“echo Hello ${USERNAME}!”]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743585">
              <a:lnSpc>
                <a:spcPts val="1380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1109345" marR="1467485" indent="-1828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valueFrom:  secretKeyRef:</a:t>
            </a:r>
            <a:endParaRPr sz="1200">
              <a:latin typeface="Courier New"/>
              <a:cs typeface="Courier New"/>
            </a:endParaRPr>
          </a:p>
          <a:p>
            <a:pPr marL="1292225" marR="46164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key: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68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Injecting </a:t>
            </a:r>
            <a:r>
              <a:rPr sz="3600" spc="-5" dirty="0"/>
              <a:t>as </a:t>
            </a:r>
            <a:r>
              <a:rPr sz="3600" dirty="0"/>
              <a:t>a</a:t>
            </a:r>
            <a:r>
              <a:rPr sz="3600" spc="-90" dirty="0"/>
              <a:t> </a:t>
            </a:r>
            <a:r>
              <a:rPr sz="3600" spc="-5" dirty="0"/>
              <a:t>Volume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57199" y="1200147"/>
            <a:ext cx="3994785" cy="3725545"/>
          </a:xfrm>
          <a:custGeom>
            <a:avLst/>
            <a:gdLst/>
            <a:ahLst/>
            <a:cxnLst/>
            <a:rect l="l" t="t" r="r" b="b"/>
            <a:pathLst>
              <a:path w="3994785" h="3725545">
                <a:moveTo>
                  <a:pt x="0" y="0"/>
                </a:moveTo>
                <a:lnTo>
                  <a:pt x="3994491" y="0"/>
                </a:lnTo>
                <a:lnTo>
                  <a:pt x="3994491" y="3725092"/>
                </a:lnTo>
                <a:lnTo>
                  <a:pt x="0" y="37250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223" y="1267076"/>
            <a:ext cx="3317875" cy="364680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46812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284605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cm-vol-example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29108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743585" indent="-183515">
              <a:lnSpc>
                <a:spcPts val="1425"/>
              </a:lnSpc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50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 “-c”]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[“cat /myconfig/city”]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1200">
              <a:latin typeface="Courier New"/>
              <a:cs typeface="Courier New"/>
            </a:endParaRPr>
          </a:p>
          <a:p>
            <a:pPr marL="926465" marR="553085" indent="-182880">
              <a:lnSpc>
                <a:spcPts val="1420"/>
              </a:lnSpc>
              <a:spcBef>
                <a:spcPts val="2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config-volume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12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/myconfig</a:t>
            </a:r>
            <a:endParaRPr sz="1200">
              <a:latin typeface="Courier New"/>
              <a:cs typeface="Courier New"/>
            </a:endParaRPr>
          </a:p>
          <a:p>
            <a:pPr marL="560705" marR="918844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1200">
              <a:latin typeface="Courier New"/>
              <a:cs typeface="Courier New"/>
            </a:endParaRPr>
          </a:p>
          <a:p>
            <a:pPr marL="744220" marR="827405" indent="-183515">
              <a:lnSpc>
                <a:spcPts val="1420"/>
              </a:lnSpc>
              <a:spcBef>
                <a:spcPts val="10"/>
              </a:spcBef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config-volume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configMap: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2265" y="1200147"/>
            <a:ext cx="3994785" cy="3725545"/>
          </a:xfrm>
          <a:custGeom>
            <a:avLst/>
            <a:gdLst/>
            <a:ahLst/>
            <a:cxnLst/>
            <a:rect l="l" t="t" r="r" b="b"/>
            <a:pathLst>
              <a:path w="3994784" h="3725545">
                <a:moveTo>
                  <a:pt x="0" y="0"/>
                </a:moveTo>
                <a:lnTo>
                  <a:pt x="3994491" y="0"/>
                </a:lnTo>
                <a:lnTo>
                  <a:pt x="3994491" y="3725092"/>
                </a:lnTo>
                <a:lnTo>
                  <a:pt x="0" y="37250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65287" y="1267076"/>
            <a:ext cx="3683635" cy="364680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83324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batch/v1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284605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secret-vol-example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 marR="2656840" indent="-1828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  spec:</a:t>
            </a:r>
            <a:endParaRPr sz="1200">
              <a:latin typeface="Courier New"/>
              <a:cs typeface="Courier New"/>
            </a:endParaRPr>
          </a:p>
          <a:p>
            <a:pPr marL="5607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743585" indent="-183515">
              <a:lnSpc>
                <a:spcPts val="1425"/>
              </a:lnSpc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3585" marR="553085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8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“-c”]</a:t>
            </a:r>
            <a:endParaRPr sz="1200">
              <a:latin typeface="Courier New"/>
              <a:cs typeface="Courier New"/>
            </a:endParaRPr>
          </a:p>
          <a:p>
            <a:pPr marL="743585" marR="5080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[“cat /mysecret/username”]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1200">
              <a:latin typeface="Courier New"/>
              <a:cs typeface="Courier New"/>
            </a:endParaRPr>
          </a:p>
          <a:p>
            <a:pPr marL="926465" marR="918844" indent="-182880">
              <a:lnSpc>
                <a:spcPts val="1420"/>
              </a:lnSpc>
              <a:spcBef>
                <a:spcPts val="10"/>
              </a:spcBef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secret-volume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12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/mysecret</a:t>
            </a:r>
            <a:endParaRPr sz="1200">
              <a:latin typeface="Courier New"/>
              <a:cs typeface="Courier New"/>
            </a:endParaRPr>
          </a:p>
          <a:p>
            <a:pPr marL="560705" marR="128460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restartPolicy: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Never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1200">
              <a:latin typeface="Courier New"/>
              <a:cs typeface="Courier New"/>
            </a:endParaRPr>
          </a:p>
          <a:p>
            <a:pPr marL="744220" marR="1193165" indent="-183515">
              <a:lnSpc>
                <a:spcPts val="1420"/>
              </a:lnSpc>
              <a:spcBef>
                <a:spcPts val="10"/>
              </a:spcBef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secret-volume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secret:</a:t>
            </a:r>
            <a:endParaRPr sz="1200">
              <a:latin typeface="Courier New"/>
              <a:cs typeface="Courier New"/>
            </a:endParaRPr>
          </a:p>
          <a:p>
            <a:pPr marL="927100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secretName:</a:t>
            </a:r>
            <a:r>
              <a:rPr sz="1200" spc="-3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065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SIGs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7932"/>
            <a:ext cx="7638415" cy="334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163195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dirty="0">
                <a:latin typeface="Arial"/>
                <a:cs typeface="Arial"/>
              </a:rPr>
              <a:t>components </a:t>
            </a:r>
            <a:r>
              <a:rPr sz="3000" spc="-5" dirty="0">
                <a:latin typeface="Arial"/>
                <a:cs typeface="Arial"/>
              </a:rPr>
              <a:t>and features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are  broken down into </a:t>
            </a:r>
            <a:r>
              <a:rPr sz="3000" dirty="0">
                <a:latin typeface="Arial"/>
                <a:cs typeface="Arial"/>
              </a:rPr>
              <a:t>smaller self-managed  communities known </a:t>
            </a:r>
            <a:r>
              <a:rPr sz="3000" spc="-5" dirty="0">
                <a:latin typeface="Arial"/>
                <a:cs typeface="Arial"/>
              </a:rPr>
              <a:t>as </a:t>
            </a:r>
            <a:r>
              <a:rPr sz="3000" b="1" spc="-10" dirty="0">
                <a:latin typeface="Arial"/>
                <a:cs typeface="Arial"/>
              </a:rPr>
              <a:t>Special </a:t>
            </a:r>
            <a:r>
              <a:rPr sz="3000" b="1" spc="-5" dirty="0">
                <a:latin typeface="Arial"/>
                <a:cs typeface="Arial"/>
              </a:rPr>
              <a:t>Interest  Groups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(</a:t>
            </a:r>
            <a:r>
              <a:rPr sz="3000" b="1" spc="-5" dirty="0">
                <a:latin typeface="Arial"/>
                <a:cs typeface="Arial"/>
              </a:rPr>
              <a:t>SIG</a:t>
            </a:r>
            <a:r>
              <a:rPr sz="3000" spc="-5" dirty="0">
                <a:latin typeface="Arial"/>
                <a:cs typeface="Arial"/>
              </a:rPr>
              <a:t>).</a:t>
            </a:r>
            <a:endParaRPr sz="3000">
              <a:latin typeface="Arial"/>
              <a:cs typeface="Arial"/>
            </a:endParaRPr>
          </a:p>
          <a:p>
            <a:pPr marL="471170" marR="508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Hold weekly public </a:t>
            </a:r>
            <a:r>
              <a:rPr sz="3000" dirty="0">
                <a:latin typeface="Arial"/>
                <a:cs typeface="Arial"/>
              </a:rPr>
              <a:t>recorded meetings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and  have their own </a:t>
            </a:r>
            <a:r>
              <a:rPr sz="3000" dirty="0">
                <a:latin typeface="Arial"/>
                <a:cs typeface="Arial"/>
              </a:rPr>
              <a:t>mailing </a:t>
            </a:r>
            <a:r>
              <a:rPr sz="3000" spc="-5" dirty="0">
                <a:latin typeface="Arial"/>
                <a:cs typeface="Arial"/>
              </a:rPr>
              <a:t>lists and </a:t>
            </a:r>
            <a:r>
              <a:rPr sz="3000" dirty="0">
                <a:latin typeface="Arial"/>
                <a:cs typeface="Arial"/>
              </a:rPr>
              <a:t>slack  channels.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565" y="260714"/>
            <a:ext cx="17487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SIG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List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141946" y="4763328"/>
            <a:ext cx="4369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https://github.com/kubernetes/community/blob/master/sig-list.md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6354" y="4763328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5/21/2018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8185" y="753148"/>
            <a:ext cx="7507597" cy="3874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5991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Working</a:t>
            </a:r>
            <a:r>
              <a:rPr sz="3600" spc="-90" dirty="0"/>
              <a:t> </a:t>
            </a:r>
            <a:r>
              <a:rPr sz="3600" spc="-5" dirty="0"/>
              <a:t>Groups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45730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69595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Similar </a:t>
            </a:r>
            <a:r>
              <a:rPr sz="3000" spc="-5" dirty="0">
                <a:latin typeface="Arial"/>
                <a:cs typeface="Arial"/>
              </a:rPr>
              <a:t>to </a:t>
            </a:r>
            <a:r>
              <a:rPr sz="3000" spc="-10" dirty="0">
                <a:latin typeface="Arial"/>
                <a:cs typeface="Arial"/>
              </a:rPr>
              <a:t>SIGs, </a:t>
            </a:r>
            <a:r>
              <a:rPr sz="3000" spc="-5" dirty="0">
                <a:latin typeface="Arial"/>
                <a:cs typeface="Arial"/>
              </a:rPr>
              <a:t>but are topic focused,  time-bounded, or act as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focal point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for  </a:t>
            </a:r>
            <a:r>
              <a:rPr sz="3000" dirty="0">
                <a:latin typeface="Arial"/>
                <a:cs typeface="Arial"/>
              </a:rPr>
              <a:t>cross-sig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coordination.</a:t>
            </a:r>
            <a:endParaRPr sz="3000">
              <a:latin typeface="Arial"/>
              <a:cs typeface="Arial"/>
            </a:endParaRPr>
          </a:p>
          <a:p>
            <a:pPr marL="471170" marR="508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Hold </a:t>
            </a:r>
            <a:r>
              <a:rPr sz="3000" dirty="0">
                <a:latin typeface="Arial"/>
                <a:cs typeface="Arial"/>
              </a:rPr>
              <a:t>scheduled </a:t>
            </a:r>
            <a:r>
              <a:rPr sz="3000" spc="-5" dirty="0">
                <a:latin typeface="Arial"/>
                <a:cs typeface="Arial"/>
              </a:rPr>
              <a:t>publicly </a:t>
            </a:r>
            <a:r>
              <a:rPr sz="3000" dirty="0">
                <a:latin typeface="Arial"/>
                <a:cs typeface="Arial"/>
              </a:rPr>
              <a:t>recorded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meetings  </a:t>
            </a:r>
            <a:r>
              <a:rPr sz="3000" spc="-5" dirty="0">
                <a:latin typeface="Arial"/>
                <a:cs typeface="Arial"/>
              </a:rPr>
              <a:t>in addition to having their own </a:t>
            </a:r>
            <a:r>
              <a:rPr sz="3000" dirty="0">
                <a:latin typeface="Arial"/>
                <a:cs typeface="Arial"/>
              </a:rPr>
              <a:t>mailing </a:t>
            </a:r>
            <a:r>
              <a:rPr sz="3000" spc="-5" dirty="0">
                <a:latin typeface="Arial"/>
                <a:cs typeface="Arial"/>
              </a:rPr>
              <a:t>lists  and </a:t>
            </a:r>
            <a:r>
              <a:rPr sz="3000" dirty="0">
                <a:latin typeface="Arial"/>
                <a:cs typeface="Arial"/>
              </a:rPr>
              <a:t>slack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channels.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345716" y="1139022"/>
            <a:ext cx="4673090" cy="3953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723" y="1260980"/>
            <a:ext cx="4751705" cy="236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Unified method of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accessing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the exposed workloads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Durable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882015" marR="1320800" lvl="1" indent="-412750">
              <a:lnSpc>
                <a:spcPts val="2850"/>
              </a:lnSpc>
              <a:spcBef>
                <a:spcPts val="10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namespaced  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223" y="3875711"/>
            <a:ext cx="5391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latin typeface="Arial"/>
                <a:cs typeface="Arial"/>
              </a:rPr>
              <a:t>NOT</a:t>
            </a:r>
            <a:r>
              <a:rPr sz="5400" b="1" spc="-100" dirty="0">
                <a:latin typeface="Arial"/>
                <a:cs typeface="Arial"/>
              </a:rPr>
              <a:t> </a:t>
            </a:r>
            <a:r>
              <a:rPr sz="5400" b="1" spc="-10" dirty="0">
                <a:latin typeface="Arial"/>
                <a:cs typeface="Arial"/>
              </a:rPr>
              <a:t>Ephemeral!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21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Links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66773" y="1343276"/>
            <a:ext cx="7012305" cy="336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ts val="1430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Free Kubernetes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Courses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2"/>
              </a:rPr>
              <a:t>https://www.edx.org/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Interactive Kubernetes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Tutorials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https://www.katacoda.com/courses/kubernetes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Learn Kubernetes </a:t>
            </a:r>
            <a:r>
              <a:rPr sz="1200" b="1" dirty="0">
                <a:latin typeface="Arial"/>
                <a:cs typeface="Arial"/>
              </a:rPr>
              <a:t>the </a:t>
            </a:r>
            <a:r>
              <a:rPr sz="1200" b="1" spc="-5" dirty="0">
                <a:latin typeface="Arial"/>
                <a:cs typeface="Arial"/>
              </a:rPr>
              <a:t>Hard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Way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4"/>
              </a:rPr>
              <a:t>https://github.com/kelseyhightower/kubernetes-the-hard-way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Official Kubernetes Youtube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Channel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5"/>
              </a:rPr>
              <a:t>https://www.youtube.com/c/KubernetesCommunity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Official CNCF Youtube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Channel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6"/>
              </a:rPr>
              <a:t>https://www.youtube.com/c/cloudnativefdn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Track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becoming </a:t>
            </a:r>
            <a:r>
              <a:rPr sz="1200" b="1" dirty="0">
                <a:latin typeface="Arial"/>
                <a:cs typeface="Arial"/>
              </a:rPr>
              <a:t>a </a:t>
            </a:r>
            <a:r>
              <a:rPr sz="1200" b="1" spc="-5" dirty="0">
                <a:latin typeface="Arial"/>
                <a:cs typeface="Arial"/>
              </a:rPr>
              <a:t>CKA/CKAD </a:t>
            </a:r>
            <a:r>
              <a:rPr sz="1200" b="1" dirty="0">
                <a:latin typeface="Arial"/>
                <a:cs typeface="Arial"/>
              </a:rPr>
              <a:t>(Certified </a:t>
            </a:r>
            <a:r>
              <a:rPr sz="1200" b="1" spc="-5" dirty="0">
                <a:latin typeface="Arial"/>
                <a:cs typeface="Arial"/>
              </a:rPr>
              <a:t>Kubernetes Administrator/Application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Developer)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7"/>
              </a:rPr>
              <a:t>https://www.cncf.io/certification/expert/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ts val="1430"/>
              </a:lnSpc>
              <a:spcBef>
                <a:spcPts val="10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latin typeface="Arial"/>
                <a:cs typeface="Arial"/>
              </a:rPr>
              <a:t>Awesome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Kubernetes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8"/>
              </a:rPr>
              <a:t>https://www.gitbook.com/book/ramitsurana/awesome-kubernetes/details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520" y="1611862"/>
            <a:ext cx="2281105" cy="1320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102" y="1547531"/>
            <a:ext cx="5410200" cy="22180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672465" marR="5080" indent="-660400">
              <a:lnSpc>
                <a:spcPts val="8620"/>
              </a:lnSpc>
              <a:spcBef>
                <a:spcPts val="400"/>
              </a:spcBef>
            </a:pPr>
            <a:r>
              <a:rPr spc="-5" dirty="0"/>
              <a:t>Architecture  </a:t>
            </a: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7886" y="0"/>
            <a:ext cx="8248650" cy="5143500"/>
            <a:chOff x="447886" y="0"/>
            <a:chExt cx="824865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6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7886" y="0"/>
              <a:ext cx="824820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786" y="1737535"/>
            <a:ext cx="299148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1600" marR="5080" indent="-89535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3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Plane 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911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Control </a:t>
            </a:r>
            <a:r>
              <a:rPr sz="3600" spc="-10" dirty="0"/>
              <a:t>Plane</a:t>
            </a:r>
            <a:r>
              <a:rPr sz="3600" spc="-95" dirty="0"/>
              <a:t> </a:t>
            </a:r>
            <a:r>
              <a:rPr sz="3600" spc="-5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666077"/>
            <a:ext cx="46348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kube-apiserver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etcd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kube-controller-manager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kube-scheduler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0187" y="1200147"/>
            <a:ext cx="2556594" cy="3803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679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Before We</a:t>
            </a:r>
            <a:r>
              <a:rPr sz="3600" spc="-100" dirty="0"/>
              <a:t> </a:t>
            </a:r>
            <a:r>
              <a:rPr sz="3600" spc="-5" dirty="0"/>
              <a:t>Begin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235072"/>
            <a:ext cx="7494270" cy="356044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000" b="1" spc="-5" dirty="0">
                <a:latin typeface="Arial"/>
                <a:cs typeface="Arial"/>
              </a:rPr>
              <a:t>Requirements:</a:t>
            </a:r>
            <a:endParaRPr sz="30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spcBef>
                <a:spcPts val="6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Minikube:</a:t>
            </a:r>
            <a:endParaRPr sz="2400">
              <a:latin typeface="Arial"/>
              <a:cs typeface="Arial"/>
            </a:endParaRPr>
          </a:p>
          <a:p>
            <a:pPr marL="554355">
              <a:lnSpc>
                <a:spcPts val="2850"/>
              </a:lnSpc>
            </a:pPr>
            <a:r>
              <a:rPr sz="24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2"/>
              </a:rPr>
              <a:t>https://github.com/kubernetes/minikube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Virtualbox*: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50"/>
              </a:lnSpc>
            </a:pPr>
            <a:r>
              <a:rPr sz="24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https://www.virtualbox.org/wiki/Downloads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kubectl: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50"/>
              </a:lnSpc>
            </a:pPr>
            <a:r>
              <a:rPr sz="24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4"/>
              </a:rPr>
              <a:t>https://kubernetes.io/docs/tasks/tools/install-kubectl/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k8s-intro-tutorials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repo: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65"/>
              </a:lnSpc>
            </a:pPr>
            <a:r>
              <a:rPr sz="24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5"/>
              </a:rPr>
              <a:t>https://github.com/mrbobbytables/k8s-intro-tutorials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8785" y="1435622"/>
            <a:ext cx="1214772" cy="1275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7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kube-apiserver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86700" cy="31915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79438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forward facing REST interface into the  </a:t>
            </a:r>
            <a:r>
              <a:rPr sz="2400" dirty="0">
                <a:latin typeface="Arial"/>
                <a:cs typeface="Arial"/>
              </a:rPr>
              <a:t>kubernetes control </a:t>
            </a:r>
            <a:r>
              <a:rPr sz="2400" spc="-5" dirty="0">
                <a:latin typeface="Arial"/>
                <a:cs typeface="Arial"/>
              </a:rPr>
              <a:t>plane and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  <a:p>
            <a:pPr marL="424815" marR="139382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clients </a:t>
            </a:r>
            <a:r>
              <a:rPr sz="2400" spc="-5" dirty="0">
                <a:latin typeface="Arial"/>
                <a:cs typeface="Arial"/>
              </a:rPr>
              <a:t>and other applications interact with  </a:t>
            </a:r>
            <a:r>
              <a:rPr sz="2400" dirty="0">
                <a:latin typeface="Arial"/>
                <a:cs typeface="Arial"/>
              </a:rPr>
              <a:t>kubernetes </a:t>
            </a:r>
            <a:r>
              <a:rPr sz="2400" b="1" spc="-5" dirty="0">
                <a:latin typeface="Arial"/>
                <a:cs typeface="Arial"/>
              </a:rPr>
              <a:t>strictly </a:t>
            </a:r>
            <a:r>
              <a:rPr sz="2400" spc="-5" dirty="0">
                <a:latin typeface="Arial"/>
                <a:cs typeface="Arial"/>
              </a:rPr>
              <a:t>through the API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Acts as the gatekeeper to 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by handling  authentication and authorization, </a:t>
            </a:r>
            <a:r>
              <a:rPr sz="2400" dirty="0">
                <a:latin typeface="Arial"/>
                <a:cs typeface="Arial"/>
              </a:rPr>
              <a:t>request validation,  mutation, </a:t>
            </a:r>
            <a:r>
              <a:rPr sz="2400" spc="-5" dirty="0">
                <a:latin typeface="Arial"/>
                <a:cs typeface="Arial"/>
              </a:rPr>
              <a:t>and admission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in addition to being the  front-end to the backing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965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etcd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945120" cy="22352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etcd acts as the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Purpose in </a:t>
            </a:r>
            <a:r>
              <a:rPr sz="2400" dirty="0">
                <a:latin typeface="Arial"/>
                <a:cs typeface="Arial"/>
              </a:rPr>
              <a:t>relation </a:t>
            </a:r>
            <a:r>
              <a:rPr sz="2400" spc="-5" dirty="0">
                <a:latin typeface="Arial"/>
                <a:cs typeface="Arial"/>
              </a:rPr>
              <a:t>to Kubernetes is to provide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strong,  consistent </a:t>
            </a:r>
            <a:r>
              <a:rPr sz="2400" spc="-5" dirty="0">
                <a:latin typeface="Arial"/>
                <a:cs typeface="Arial"/>
              </a:rPr>
              <a:t>and highly available </a:t>
            </a:r>
            <a:r>
              <a:rPr sz="2400" dirty="0">
                <a:latin typeface="Arial"/>
                <a:cs typeface="Arial"/>
              </a:rPr>
              <a:t>key-value store </a:t>
            </a:r>
            <a:r>
              <a:rPr sz="2400" spc="-5" dirty="0">
                <a:latin typeface="Arial"/>
                <a:cs typeface="Arial"/>
              </a:rPr>
              <a:t>for  persisting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Stores objects and </a:t>
            </a:r>
            <a:r>
              <a:rPr sz="2400" dirty="0">
                <a:latin typeface="Arial"/>
                <a:cs typeface="Arial"/>
              </a:rPr>
              <a:t>config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9664" y="3509517"/>
            <a:ext cx="2621394" cy="936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965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etcd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3869054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i="1" dirty="0">
                <a:latin typeface="Arial"/>
                <a:cs typeface="Arial"/>
              </a:rPr>
              <a:t>“Raft </a:t>
            </a:r>
            <a:r>
              <a:rPr sz="2400" i="1" spc="-5" dirty="0">
                <a:latin typeface="Arial"/>
                <a:cs typeface="Arial"/>
              </a:rPr>
              <a:t>Consensus”  </a:t>
            </a:r>
            <a:r>
              <a:rPr sz="2400" spc="-5" dirty="0">
                <a:latin typeface="Arial"/>
                <a:cs typeface="Arial"/>
              </a:rPr>
              <a:t>among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quorum of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 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create a </a:t>
            </a:r>
            <a:r>
              <a:rPr sz="2400" spc="-5" dirty="0">
                <a:latin typeface="Arial"/>
                <a:cs typeface="Arial"/>
              </a:rPr>
              <a:t>fault-tolerant  </a:t>
            </a:r>
            <a:r>
              <a:rPr sz="2400" dirty="0">
                <a:latin typeface="Arial"/>
                <a:cs typeface="Arial"/>
              </a:rPr>
              <a:t>consistent </a:t>
            </a:r>
            <a:r>
              <a:rPr sz="2400" i="1" dirty="0">
                <a:latin typeface="Arial"/>
                <a:cs typeface="Arial"/>
              </a:rPr>
              <a:t>“view” </a:t>
            </a:r>
            <a:r>
              <a:rPr sz="2400" spc="-5" dirty="0">
                <a:latin typeface="Arial"/>
                <a:cs typeface="Arial"/>
              </a:rPr>
              <a:t>of the  </a:t>
            </a:r>
            <a:r>
              <a:rPr sz="2400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4099424"/>
            <a:ext cx="2701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2"/>
              </a:rPr>
              <a:t>https://raft.github.io/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9315" y="1584596"/>
            <a:ext cx="3957466" cy="2956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05488" y="4609332"/>
            <a:ext cx="814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4"/>
              </a:rPr>
              <a:t>Image</a:t>
            </a:r>
            <a:r>
              <a:rPr sz="1000" u="sng" spc="-70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4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41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kube-controller-manager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45730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Serves </a:t>
            </a:r>
            <a:r>
              <a:rPr sz="3000" spc="-5" dirty="0">
                <a:latin typeface="Arial"/>
                <a:cs typeface="Arial"/>
              </a:rPr>
              <a:t>as the primary daemon that  </a:t>
            </a:r>
            <a:r>
              <a:rPr sz="3000" dirty="0">
                <a:latin typeface="Arial"/>
                <a:cs typeface="Arial"/>
              </a:rPr>
              <a:t>manages </a:t>
            </a:r>
            <a:r>
              <a:rPr sz="3000" spc="-5" dirty="0">
                <a:latin typeface="Arial"/>
                <a:cs typeface="Arial"/>
              </a:rPr>
              <a:t>all </a:t>
            </a:r>
            <a:r>
              <a:rPr sz="3000" dirty="0">
                <a:latin typeface="Arial"/>
                <a:cs typeface="Arial"/>
              </a:rPr>
              <a:t>core component control</a:t>
            </a:r>
            <a:r>
              <a:rPr sz="3000" spc="-11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loops.</a:t>
            </a:r>
            <a:endParaRPr sz="3000">
              <a:latin typeface="Arial"/>
              <a:cs typeface="Arial"/>
            </a:endParaRPr>
          </a:p>
          <a:p>
            <a:pPr marL="471170" marR="1155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Monitors </a:t>
            </a: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cluster state via </a:t>
            </a:r>
            <a:r>
              <a:rPr sz="3000" spc="-5" dirty="0">
                <a:latin typeface="Arial"/>
                <a:cs typeface="Arial"/>
              </a:rPr>
              <a:t>the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apiserver  and </a:t>
            </a:r>
            <a:r>
              <a:rPr sz="3000" b="1" spc="-5" dirty="0">
                <a:latin typeface="Arial"/>
                <a:cs typeface="Arial"/>
              </a:rPr>
              <a:t>steers </a:t>
            </a:r>
            <a:r>
              <a:rPr sz="3000" b="1" dirty="0">
                <a:latin typeface="Arial"/>
                <a:cs typeface="Arial"/>
              </a:rPr>
              <a:t>the </a:t>
            </a:r>
            <a:r>
              <a:rPr sz="3000" b="1" spc="-5" dirty="0">
                <a:latin typeface="Arial"/>
                <a:cs typeface="Arial"/>
              </a:rPr>
              <a:t>cluster </a:t>
            </a:r>
            <a:r>
              <a:rPr sz="3000" b="1" dirty="0">
                <a:latin typeface="Arial"/>
                <a:cs typeface="Arial"/>
              </a:rPr>
              <a:t>towards the  </a:t>
            </a:r>
            <a:r>
              <a:rPr sz="3000" b="1" spc="-5" dirty="0">
                <a:latin typeface="Arial"/>
                <a:cs typeface="Arial"/>
              </a:rPr>
              <a:t>desired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state</a:t>
            </a:r>
            <a:r>
              <a:rPr sz="3000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4315070"/>
            <a:ext cx="7893050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List of </a:t>
            </a:r>
            <a:r>
              <a:rPr sz="1200" dirty="0">
                <a:latin typeface="Arial"/>
                <a:cs typeface="Arial"/>
              </a:rPr>
              <a:t>core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controllers: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u="heavy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2"/>
              </a:rPr>
              <a:t>https://github.com/kubernetes/kubernetes/blob/master/cmd/kube-controller-manager/app/controllermanager.go#L332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kube-scheduler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67015" cy="2829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241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Verbose policy-rich engine that evaluates workload  </a:t>
            </a:r>
            <a:r>
              <a:rPr sz="2400" dirty="0">
                <a:latin typeface="Arial"/>
                <a:cs typeface="Arial"/>
              </a:rPr>
              <a:t>requirements </a:t>
            </a:r>
            <a:r>
              <a:rPr sz="2400" spc="-5" dirty="0">
                <a:latin typeface="Arial"/>
                <a:cs typeface="Arial"/>
              </a:rPr>
              <a:t>and attempts to place it on </a:t>
            </a:r>
            <a:r>
              <a:rPr sz="2400" dirty="0">
                <a:latin typeface="Arial"/>
                <a:cs typeface="Arial"/>
              </a:rPr>
              <a:t>a matching  resource.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Default </a:t>
            </a:r>
            <a:r>
              <a:rPr sz="2400" dirty="0">
                <a:latin typeface="Arial"/>
                <a:cs typeface="Arial"/>
              </a:rPr>
              <a:t>scheduler </a:t>
            </a:r>
            <a:r>
              <a:rPr sz="2400" spc="-5" dirty="0">
                <a:latin typeface="Arial"/>
                <a:cs typeface="Arial"/>
              </a:rPr>
              <a:t>uses bin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packing.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Workload Requirements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include: general hardware  </a:t>
            </a:r>
            <a:r>
              <a:rPr sz="2400" dirty="0">
                <a:latin typeface="Arial"/>
                <a:cs typeface="Arial"/>
              </a:rPr>
              <a:t>requirements, </a:t>
            </a:r>
            <a:r>
              <a:rPr sz="2400" spc="-5" dirty="0">
                <a:latin typeface="Arial"/>
                <a:cs typeface="Arial"/>
              </a:rPr>
              <a:t>affinity/anti-affinity, labels, and other  </a:t>
            </a:r>
            <a:r>
              <a:rPr sz="2400" dirty="0">
                <a:latin typeface="Arial"/>
                <a:cs typeface="Arial"/>
              </a:rPr>
              <a:t>various custom resource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requirements.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3859" y="1737535"/>
            <a:ext cx="281876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24865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Node  Components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088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Node</a:t>
            </a:r>
            <a:r>
              <a:rPr sz="3600" spc="-90" dirty="0"/>
              <a:t> </a:t>
            </a:r>
            <a:r>
              <a:rPr sz="3600" spc="-5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867531"/>
            <a:ext cx="49479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kubelet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kube-proxy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Container Runtime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Engine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3337" y="1514884"/>
            <a:ext cx="2383445" cy="3096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62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kubelet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695565" cy="3420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13843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Acts as the node agent </a:t>
            </a:r>
            <a:r>
              <a:rPr sz="2400" dirty="0">
                <a:latin typeface="Arial"/>
                <a:cs typeface="Arial"/>
              </a:rPr>
              <a:t>responsible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managing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lifecycle of every pod on its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Kubelet understands YAML </a:t>
            </a:r>
            <a:r>
              <a:rPr sz="2400" dirty="0">
                <a:latin typeface="Arial"/>
                <a:cs typeface="Arial"/>
              </a:rPr>
              <a:t>container manifests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 </a:t>
            </a:r>
            <a:r>
              <a:rPr sz="2400" dirty="0">
                <a:latin typeface="Arial"/>
                <a:cs typeface="Arial"/>
              </a:rPr>
              <a:t>can read </a:t>
            </a: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several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sources: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74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path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HTTP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Endpoint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etcd watch acting on any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  <a:p>
            <a:pPr marL="882015" marR="68580" lvl="1" indent="-412750">
              <a:lnSpc>
                <a:spcPts val="2850"/>
              </a:lnSpc>
              <a:spcBef>
                <a:spcPts val="10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HTTP Server </a:t>
            </a:r>
            <a:r>
              <a:rPr sz="2400" dirty="0">
                <a:latin typeface="Arial"/>
                <a:cs typeface="Arial"/>
              </a:rPr>
              <a:t>mode </a:t>
            </a:r>
            <a:r>
              <a:rPr sz="2400" spc="-5" dirty="0">
                <a:latin typeface="Arial"/>
                <a:cs typeface="Arial"/>
              </a:rPr>
              <a:t>accepting </a:t>
            </a:r>
            <a:r>
              <a:rPr sz="2400" dirty="0">
                <a:latin typeface="Arial"/>
                <a:cs typeface="Arial"/>
              </a:rPr>
              <a:t>container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manifests  </a:t>
            </a:r>
            <a:r>
              <a:rPr sz="2400" spc="-5" dirty="0">
                <a:latin typeface="Arial"/>
                <a:cs typeface="Arial"/>
              </a:rPr>
              <a:t>over </a:t>
            </a:r>
            <a:r>
              <a:rPr sz="2400" dirty="0">
                <a:latin typeface="Arial"/>
                <a:cs typeface="Arial"/>
              </a:rPr>
              <a:t>a simple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89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kube-proxy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573645" cy="29591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Manages </a:t>
            </a:r>
            <a:r>
              <a:rPr sz="2400" spc="-5" dirty="0">
                <a:latin typeface="Arial"/>
                <a:cs typeface="Arial"/>
              </a:rPr>
              <a:t>the network </a:t>
            </a:r>
            <a:r>
              <a:rPr sz="2400" dirty="0">
                <a:latin typeface="Arial"/>
                <a:cs typeface="Arial"/>
              </a:rPr>
              <a:t>rules </a:t>
            </a:r>
            <a:r>
              <a:rPr sz="2400" spc="-5" dirty="0">
                <a:latin typeface="Arial"/>
                <a:cs typeface="Arial"/>
              </a:rPr>
              <a:t>on each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Performs </a:t>
            </a:r>
            <a:r>
              <a:rPr sz="2400" dirty="0">
                <a:latin typeface="Arial"/>
                <a:cs typeface="Arial"/>
              </a:rPr>
              <a:t>connection </a:t>
            </a:r>
            <a:r>
              <a:rPr sz="2400" spc="-5" dirty="0">
                <a:latin typeface="Arial"/>
                <a:cs typeface="Arial"/>
              </a:rPr>
              <a:t>forwarding or load balancing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 Kubernetes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Available Proxy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Modes: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Userspace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iptables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ipvs </a:t>
            </a:r>
            <a:r>
              <a:rPr sz="2400" dirty="0">
                <a:latin typeface="Arial"/>
                <a:cs typeface="Arial"/>
              </a:rPr>
              <a:t>(beta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1.9)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760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Container Runtime</a:t>
            </a:r>
            <a:r>
              <a:rPr sz="3600" spc="-90" dirty="0"/>
              <a:t> </a:t>
            </a:r>
            <a:r>
              <a:rPr sz="3600" spc="-5" dirty="0"/>
              <a:t>Engine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306945" cy="29248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A container runtime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 </a:t>
            </a:r>
            <a:r>
              <a:rPr sz="2400" dirty="0">
                <a:latin typeface="Arial"/>
                <a:cs typeface="Arial"/>
              </a:rPr>
              <a:t>(Container </a:t>
            </a:r>
            <a:r>
              <a:rPr sz="2400" spc="-5" dirty="0">
                <a:latin typeface="Arial"/>
                <a:cs typeface="Arial"/>
              </a:rPr>
              <a:t>Runtime  Interface) </a:t>
            </a:r>
            <a:r>
              <a:rPr sz="2400" dirty="0">
                <a:latin typeface="Arial"/>
                <a:cs typeface="Arial"/>
              </a:rPr>
              <a:t>compatible </a:t>
            </a:r>
            <a:r>
              <a:rPr sz="2400" spc="-5" dirty="0">
                <a:latin typeface="Arial"/>
                <a:cs typeface="Arial"/>
              </a:rPr>
              <a:t>application that executes and  </a:t>
            </a:r>
            <a:r>
              <a:rPr sz="2400" dirty="0">
                <a:latin typeface="Arial"/>
                <a:cs typeface="Arial"/>
              </a:rPr>
              <a:t>manages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containers.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74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Containerd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(docker)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Cri-o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Rkt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Kata </a:t>
            </a:r>
            <a:r>
              <a:rPr sz="2400" dirty="0">
                <a:latin typeface="Arial"/>
                <a:cs typeface="Arial"/>
              </a:rPr>
              <a:t>(formerly clear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hyper)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latin typeface="Arial"/>
                <a:cs typeface="Arial"/>
              </a:rPr>
              <a:t>Virtlet </a:t>
            </a:r>
            <a:r>
              <a:rPr sz="2400" dirty="0">
                <a:latin typeface="Arial"/>
                <a:cs typeface="Arial"/>
              </a:rPr>
              <a:t>(VM </a:t>
            </a:r>
            <a:r>
              <a:rPr sz="2400" spc="-5" dirty="0">
                <a:latin typeface="Arial"/>
                <a:cs typeface="Arial"/>
              </a:rPr>
              <a:t>CRI </a:t>
            </a:r>
            <a:r>
              <a:rPr sz="2400" dirty="0">
                <a:latin typeface="Arial"/>
                <a:cs typeface="Arial"/>
              </a:rPr>
              <a:t>compatible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runtime)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525520"/>
            <a:chOff x="0" y="0"/>
            <a:chExt cx="9144000" cy="35255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3468370"/>
            </a:xfrm>
            <a:custGeom>
              <a:avLst/>
              <a:gdLst/>
              <a:ahLst/>
              <a:cxnLst/>
              <a:rect l="l" t="t" r="r" b="b"/>
              <a:pathLst>
                <a:path w="9144000" h="3468370">
                  <a:moveTo>
                    <a:pt x="0" y="3468018"/>
                  </a:moveTo>
                  <a:lnTo>
                    <a:pt x="9143981" y="3468018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3468018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468018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8823" y="2286201"/>
            <a:ext cx="50533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3" y="3684802"/>
            <a:ext cx="2583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An</a:t>
            </a:r>
            <a:r>
              <a:rPr sz="3000" spc="-100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Introduction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236" y="2199695"/>
            <a:ext cx="2041995" cy="204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74" y="4893215"/>
            <a:ext cx="761998" cy="14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723" y="4747202"/>
            <a:ext cx="5111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CC-BY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4.0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6935" y="0"/>
            <a:ext cx="7310120" cy="5143500"/>
            <a:chOff x="916935" y="0"/>
            <a:chExt cx="731012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6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6935" y="0"/>
              <a:ext cx="7310097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561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cloud-controller-manager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747000" cy="23342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64262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Daemon that provides </a:t>
            </a:r>
            <a:r>
              <a:rPr sz="2400" dirty="0">
                <a:latin typeface="Arial"/>
                <a:cs typeface="Arial"/>
              </a:rPr>
              <a:t>cloud-provider specific  knowledge </a:t>
            </a:r>
            <a:r>
              <a:rPr sz="2400" spc="-5" dirty="0">
                <a:latin typeface="Arial"/>
                <a:cs typeface="Arial"/>
              </a:rPr>
              <a:t>and integration </a:t>
            </a:r>
            <a:r>
              <a:rPr sz="2400" dirty="0">
                <a:latin typeface="Arial"/>
                <a:cs typeface="Arial"/>
              </a:rPr>
              <a:t>capability </a:t>
            </a:r>
            <a:r>
              <a:rPr sz="2400" spc="-5" dirty="0">
                <a:latin typeface="Arial"/>
                <a:cs typeface="Arial"/>
              </a:rPr>
              <a:t>into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core  control </a:t>
            </a:r>
            <a:r>
              <a:rPr sz="2400" spc="-5" dirty="0">
                <a:latin typeface="Arial"/>
                <a:cs typeface="Arial"/>
              </a:rPr>
              <a:t>loop 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Kubernetes.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controllers </a:t>
            </a:r>
            <a:r>
              <a:rPr sz="2400" spc="-5" dirty="0">
                <a:latin typeface="Arial"/>
                <a:cs typeface="Arial"/>
              </a:rPr>
              <a:t>include Node, Route, Service, and add  an additional </a:t>
            </a:r>
            <a:r>
              <a:rPr sz="2400" dirty="0">
                <a:latin typeface="Arial"/>
                <a:cs typeface="Arial"/>
              </a:rPr>
              <a:t>controller </a:t>
            </a:r>
            <a:r>
              <a:rPr sz="2400" spc="-5" dirty="0">
                <a:latin typeface="Arial"/>
                <a:cs typeface="Arial"/>
              </a:rPr>
              <a:t>to handle things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 </a:t>
            </a:r>
            <a:r>
              <a:rPr sz="2400" b="1" spc="-5" dirty="0">
                <a:latin typeface="Arial"/>
                <a:cs typeface="Arial"/>
              </a:rPr>
              <a:t>PersistentVolume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69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Cluster</a:t>
            </a:r>
            <a:r>
              <a:rPr sz="3600" spc="-90" dirty="0"/>
              <a:t> </a:t>
            </a:r>
            <a:r>
              <a:rPr sz="3600" spc="-5" dirty="0"/>
              <a:t>DNS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4763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Provides </a:t>
            </a:r>
            <a:r>
              <a:rPr sz="3000" spc="-5" dirty="0">
                <a:latin typeface="Arial"/>
                <a:cs typeface="Arial"/>
              </a:rPr>
              <a:t>Cluster </a:t>
            </a:r>
            <a:r>
              <a:rPr sz="3000" spc="-10" dirty="0">
                <a:latin typeface="Arial"/>
                <a:cs typeface="Arial"/>
              </a:rPr>
              <a:t>Wide </a:t>
            </a:r>
            <a:r>
              <a:rPr sz="3000" spc="-5" dirty="0">
                <a:latin typeface="Arial"/>
                <a:cs typeface="Arial"/>
              </a:rPr>
              <a:t>DNS for </a:t>
            </a:r>
            <a:r>
              <a:rPr sz="3000" spc="-10" dirty="0">
                <a:latin typeface="Arial"/>
                <a:cs typeface="Arial"/>
              </a:rPr>
              <a:t>Kubernetes  </a:t>
            </a:r>
            <a:r>
              <a:rPr sz="3000" spc="-5" dirty="0">
                <a:latin typeface="Arial"/>
                <a:cs typeface="Arial"/>
              </a:rPr>
              <a:t>Services.</a:t>
            </a:r>
            <a:endParaRPr sz="3000">
              <a:latin typeface="Arial"/>
              <a:cs typeface="Arial"/>
            </a:endParaRPr>
          </a:p>
          <a:p>
            <a:pPr marL="928369" lvl="1" indent="-459740">
              <a:lnSpc>
                <a:spcPct val="100000"/>
              </a:lnSpc>
              <a:buChar char="○"/>
              <a:tabLst>
                <a:tab pos="928369" algn="l"/>
                <a:tab pos="929005" algn="l"/>
              </a:tabLst>
            </a:pPr>
            <a:r>
              <a:rPr sz="3000" dirty="0">
                <a:latin typeface="Arial"/>
                <a:cs typeface="Arial"/>
              </a:rPr>
              <a:t>kube-dns (default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1.10)</a:t>
            </a:r>
            <a:endParaRPr sz="3000">
              <a:latin typeface="Arial"/>
              <a:cs typeface="Arial"/>
            </a:endParaRPr>
          </a:p>
          <a:p>
            <a:pPr marL="928369" lvl="1" indent="-459740">
              <a:lnSpc>
                <a:spcPct val="100000"/>
              </a:lnSpc>
              <a:buChar char="○"/>
              <a:tabLst>
                <a:tab pos="928369" algn="l"/>
                <a:tab pos="929005" algn="l"/>
              </a:tabLst>
            </a:pPr>
            <a:r>
              <a:rPr sz="3000" spc="-5" dirty="0">
                <a:latin typeface="Arial"/>
                <a:cs typeface="Arial"/>
              </a:rPr>
              <a:t>CoreDNS </a:t>
            </a:r>
            <a:r>
              <a:rPr sz="3000" dirty="0">
                <a:latin typeface="Arial"/>
                <a:cs typeface="Arial"/>
              </a:rPr>
              <a:t>(future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default)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682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</a:t>
            </a:r>
            <a:r>
              <a:rPr sz="3600" spc="-90" dirty="0"/>
              <a:t> </a:t>
            </a:r>
            <a:r>
              <a:rPr sz="3600" spc="-5" dirty="0"/>
              <a:t>Dashboard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867531"/>
            <a:ext cx="38112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limited, general  purpose web front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end  for the </a:t>
            </a:r>
            <a:r>
              <a:rPr sz="3000" spc="-10" dirty="0">
                <a:latin typeface="Arial"/>
                <a:cs typeface="Arial"/>
              </a:rPr>
              <a:t>Kubernetes  </a:t>
            </a:r>
            <a:r>
              <a:rPr sz="3000" spc="-5" dirty="0">
                <a:latin typeface="Arial"/>
                <a:cs typeface="Arial"/>
              </a:rPr>
              <a:t>Cluster.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36740" y="1346347"/>
            <a:ext cx="4212891" cy="3069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397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Heapster </a:t>
            </a:r>
            <a:r>
              <a:rPr sz="3600" dirty="0"/>
              <a:t>/ </a:t>
            </a:r>
            <a:r>
              <a:rPr sz="3600" spc="-5" dirty="0"/>
              <a:t>Metrics API</a:t>
            </a:r>
            <a:r>
              <a:rPr sz="3600" spc="-100" dirty="0"/>
              <a:t> </a:t>
            </a:r>
            <a:r>
              <a:rPr sz="3600" spc="-5" dirty="0"/>
              <a:t>Server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631761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Provides </a:t>
            </a:r>
            <a:r>
              <a:rPr sz="3000" dirty="0">
                <a:latin typeface="Arial"/>
                <a:cs typeface="Arial"/>
              </a:rPr>
              <a:t>metrics </a:t>
            </a:r>
            <a:r>
              <a:rPr sz="3000" spc="-5" dirty="0">
                <a:latin typeface="Arial"/>
                <a:cs typeface="Arial"/>
              </a:rPr>
              <a:t>for use with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other  </a:t>
            </a:r>
            <a:r>
              <a:rPr sz="3000" spc="-10" dirty="0">
                <a:latin typeface="Arial"/>
                <a:cs typeface="Arial"/>
              </a:rPr>
              <a:t>Kubernetes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Components.</a:t>
            </a:r>
            <a:endParaRPr sz="3000">
              <a:latin typeface="Arial"/>
              <a:cs typeface="Arial"/>
            </a:endParaRPr>
          </a:p>
          <a:p>
            <a:pPr marL="928369" lvl="1" indent="-459740">
              <a:lnSpc>
                <a:spcPct val="100000"/>
              </a:lnSpc>
              <a:buChar char="○"/>
              <a:tabLst>
                <a:tab pos="928369" algn="l"/>
                <a:tab pos="929005" algn="l"/>
              </a:tabLst>
            </a:pPr>
            <a:r>
              <a:rPr sz="3000" spc="-5" dirty="0">
                <a:latin typeface="Arial"/>
                <a:cs typeface="Arial"/>
              </a:rPr>
              <a:t>Heapster </a:t>
            </a:r>
            <a:r>
              <a:rPr sz="3000" dirty="0">
                <a:latin typeface="Arial"/>
                <a:cs typeface="Arial"/>
              </a:rPr>
              <a:t>(being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deprecated)</a:t>
            </a:r>
            <a:endParaRPr sz="3000">
              <a:latin typeface="Arial"/>
              <a:cs typeface="Arial"/>
            </a:endParaRPr>
          </a:p>
          <a:p>
            <a:pPr marL="928369" lvl="1" indent="-459740">
              <a:lnSpc>
                <a:spcPct val="100000"/>
              </a:lnSpc>
              <a:buChar char="○"/>
              <a:tabLst>
                <a:tab pos="928369" algn="l"/>
                <a:tab pos="929005" algn="l"/>
              </a:tabLst>
            </a:pPr>
            <a:r>
              <a:rPr sz="3000" dirty="0">
                <a:latin typeface="Arial"/>
                <a:cs typeface="Arial"/>
              </a:rPr>
              <a:t>Metrics </a:t>
            </a:r>
            <a:r>
              <a:rPr sz="3000" spc="-10" dirty="0">
                <a:latin typeface="Arial"/>
                <a:cs typeface="Arial"/>
              </a:rPr>
              <a:t>API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(current)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154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Kubernetes</a:t>
            </a:r>
            <a:r>
              <a:rPr sz="3600" spc="-90" dirty="0"/>
              <a:t> </a:t>
            </a:r>
            <a:r>
              <a:rPr sz="3600" spc="-5" dirty="0"/>
              <a:t>Networking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175500" cy="27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Pod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  <a:p>
            <a:pPr marL="928369" marR="57150" lvl="1" indent="-412750">
              <a:lnSpc>
                <a:spcPts val="2850"/>
              </a:lnSpc>
              <a:spcBef>
                <a:spcPts val="14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network used for pod-to-pod  </a:t>
            </a:r>
            <a:r>
              <a:rPr sz="2400" dirty="0">
                <a:latin typeface="Arial"/>
                <a:cs typeface="Arial"/>
              </a:rPr>
              <a:t>communication managed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CNI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(Container  </a:t>
            </a:r>
            <a:r>
              <a:rPr sz="2400" spc="-5" dirty="0">
                <a:latin typeface="Arial"/>
                <a:cs typeface="Arial"/>
              </a:rPr>
              <a:t>Network Interface)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plugin.</a:t>
            </a:r>
            <a:endParaRPr sz="2400">
              <a:latin typeface="Arial"/>
              <a:cs typeface="Arial"/>
            </a:endParaRPr>
          </a:p>
          <a:p>
            <a:pPr marL="471170" indent="-459105">
              <a:lnSpc>
                <a:spcPts val="3454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Service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  <a:p>
            <a:pPr marL="928369" lvl="1" indent="-413384">
              <a:lnSpc>
                <a:spcPts val="2865"/>
              </a:lnSpc>
              <a:spcBef>
                <a:spcPts val="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Virtual IPs </a:t>
            </a:r>
            <a:r>
              <a:rPr sz="2400" dirty="0">
                <a:latin typeface="Arial"/>
                <a:cs typeface="Arial"/>
              </a:rPr>
              <a:t>managed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marL="928369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service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discovery.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7331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Container Network </a:t>
            </a:r>
            <a:r>
              <a:rPr sz="3600" spc="-10" dirty="0"/>
              <a:t>Interface</a:t>
            </a:r>
            <a:r>
              <a:rPr sz="3600" spc="-90" dirty="0"/>
              <a:t> </a:t>
            </a:r>
            <a:r>
              <a:rPr sz="3600" dirty="0"/>
              <a:t>(CNI)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8018780" cy="2600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4894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networking within Kubernetes is plumbed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5" dirty="0">
                <a:latin typeface="Arial"/>
                <a:cs typeface="Arial"/>
              </a:rPr>
              <a:t>the  Container Network Interface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(CNI).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Functions as an interface between the </a:t>
            </a:r>
            <a:r>
              <a:rPr sz="2400" dirty="0">
                <a:latin typeface="Arial"/>
                <a:cs typeface="Arial"/>
              </a:rPr>
              <a:t>container runtime 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network implementation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plugin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CNCF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simple JSON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5960" y="3037643"/>
            <a:ext cx="1331272" cy="188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3247" y="0"/>
            <a:ext cx="7263765" cy="5143500"/>
            <a:chOff x="1073247" y="0"/>
            <a:chExt cx="7263765" cy="5143500"/>
          </a:xfrm>
        </p:grpSpPr>
        <p:sp>
          <p:nvSpPr>
            <p:cNvPr id="3" name="object 3"/>
            <p:cNvSpPr/>
            <p:nvPr/>
          </p:nvSpPr>
          <p:spPr>
            <a:xfrm>
              <a:off x="2000246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247" y="1376722"/>
              <a:ext cx="7263335" cy="33523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5452" y="260714"/>
            <a:ext cx="2969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CNI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Overview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452" y="260714"/>
            <a:ext cx="2969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CNI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Overview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0" y="115624"/>
            <a:ext cx="8336583" cy="4958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86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CNI</a:t>
            </a:r>
            <a:r>
              <a:rPr sz="3600" spc="-90" dirty="0"/>
              <a:t> </a:t>
            </a:r>
            <a:r>
              <a:rPr sz="3600" spc="-5" dirty="0"/>
              <a:t>Plugins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622929"/>
            <a:ext cx="226314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Amazon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ECS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Calico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Cillium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Contiv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Contrail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Flannel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9787" y="1622929"/>
            <a:ext cx="228219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GCE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kube-router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Multus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OpenVSwitch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Romana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Weave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5168" y="2329945"/>
            <a:ext cx="710848" cy="683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8868" y="3132943"/>
            <a:ext cx="683423" cy="68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0493" y="4187366"/>
            <a:ext cx="320174" cy="513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1090" y="4187391"/>
            <a:ext cx="787848" cy="513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7735" y="4088666"/>
            <a:ext cx="710848" cy="71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5659" y="2333105"/>
            <a:ext cx="683423" cy="67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648" y="4135341"/>
            <a:ext cx="573748" cy="617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7735" y="1590356"/>
            <a:ext cx="710823" cy="632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63064" y="3237077"/>
            <a:ext cx="657144" cy="460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9387" y="4109257"/>
            <a:ext cx="787873" cy="701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6608" y="4154316"/>
            <a:ext cx="745660" cy="579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48352" y="1600108"/>
            <a:ext cx="958331" cy="566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002" y="1547531"/>
            <a:ext cx="4086225" cy="22180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483234">
              <a:lnSpc>
                <a:spcPts val="8620"/>
              </a:lnSpc>
              <a:spcBef>
                <a:spcPts val="400"/>
              </a:spcBef>
            </a:pPr>
            <a:r>
              <a:rPr spc="-10" dirty="0"/>
              <a:t>Project  Overview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84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Fundamental </a:t>
            </a:r>
            <a:r>
              <a:rPr sz="3600" spc="-5" dirty="0"/>
              <a:t>Networking</a:t>
            </a:r>
            <a:r>
              <a:rPr sz="3600" spc="-85" dirty="0"/>
              <a:t> </a:t>
            </a:r>
            <a:r>
              <a:rPr sz="3600" spc="-5" dirty="0"/>
              <a:t>Rules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19390" cy="3324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containers </a:t>
            </a:r>
            <a:r>
              <a:rPr sz="2400" spc="-5" dirty="0">
                <a:latin typeface="Arial"/>
                <a:cs typeface="Arial"/>
              </a:rPr>
              <a:t>within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 </a:t>
            </a:r>
            <a:r>
              <a:rPr sz="2400" dirty="0">
                <a:latin typeface="Arial"/>
                <a:cs typeface="Arial"/>
              </a:rPr>
              <a:t>can communicate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  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unimpeded.</a:t>
            </a:r>
            <a:endParaRPr sz="2400">
              <a:latin typeface="Arial"/>
              <a:cs typeface="Arial"/>
            </a:endParaRPr>
          </a:p>
          <a:p>
            <a:pPr marL="424815" marR="17907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Pods </a:t>
            </a:r>
            <a:r>
              <a:rPr sz="2400" dirty="0">
                <a:latin typeface="Arial"/>
                <a:cs typeface="Arial"/>
              </a:rPr>
              <a:t>can communicate </a:t>
            </a:r>
            <a:r>
              <a:rPr sz="2400" spc="-5" dirty="0">
                <a:latin typeface="Arial"/>
                <a:cs typeface="Arial"/>
              </a:rPr>
              <a:t>with all other Pods without  NAT.</a:t>
            </a:r>
            <a:endParaRPr sz="2400">
              <a:latin typeface="Arial"/>
              <a:cs typeface="Arial"/>
            </a:endParaRPr>
          </a:p>
          <a:p>
            <a:pPr marL="424815" marR="117538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nodes </a:t>
            </a:r>
            <a:r>
              <a:rPr sz="2400" dirty="0">
                <a:latin typeface="Arial"/>
                <a:cs typeface="Arial"/>
              </a:rPr>
              <a:t>can communicate </a:t>
            </a:r>
            <a:r>
              <a:rPr sz="2400" spc="-5" dirty="0">
                <a:latin typeface="Arial"/>
                <a:cs typeface="Arial"/>
              </a:rPr>
              <a:t>with all Pods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(and  vice-versa) </a:t>
            </a:r>
            <a:r>
              <a:rPr sz="2400" spc="-5" dirty="0">
                <a:latin typeface="Arial"/>
                <a:cs typeface="Arial"/>
              </a:rPr>
              <a:t>without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NAT.</a:t>
            </a:r>
            <a:endParaRPr sz="2400">
              <a:latin typeface="Arial"/>
              <a:cs typeface="Arial"/>
            </a:endParaRPr>
          </a:p>
          <a:p>
            <a:pPr marL="424815" marR="57340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 IP that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 </a:t>
            </a:r>
            <a:r>
              <a:rPr sz="2400" dirty="0">
                <a:latin typeface="Arial"/>
                <a:cs typeface="Arial"/>
              </a:rPr>
              <a:t>sees </a:t>
            </a:r>
            <a:r>
              <a:rPr sz="2400" spc="-5" dirty="0">
                <a:latin typeface="Arial"/>
                <a:cs typeface="Arial"/>
              </a:rPr>
              <a:t>itself as is the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5" dirty="0">
                <a:latin typeface="Arial"/>
                <a:cs typeface="Arial"/>
              </a:rPr>
              <a:t>IP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  others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917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Fundamentals</a:t>
            </a:r>
            <a:r>
              <a:rPr sz="3600" spc="-90" dirty="0"/>
              <a:t> </a:t>
            </a:r>
            <a:r>
              <a:rPr sz="3600" spc="-5" dirty="0"/>
              <a:t>Applied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4121"/>
            <a:ext cx="8067675" cy="35794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73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Container-to-Container</a:t>
            </a:r>
            <a:endParaRPr sz="3000">
              <a:latin typeface="Arial"/>
              <a:cs typeface="Arial"/>
            </a:endParaRPr>
          </a:p>
          <a:p>
            <a:pPr marL="928369" marR="997585" lvl="1" indent="-412750">
              <a:lnSpc>
                <a:spcPct val="100499"/>
              </a:lnSpc>
              <a:spcBef>
                <a:spcPts val="489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Containers within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 exist within the </a:t>
            </a:r>
            <a:r>
              <a:rPr sz="2400" b="1" spc="-5" dirty="0">
                <a:latin typeface="Arial"/>
                <a:cs typeface="Arial"/>
              </a:rPr>
              <a:t>same  network namespace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share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IP.</a:t>
            </a:r>
            <a:endParaRPr sz="2400">
              <a:latin typeface="Arial"/>
              <a:cs typeface="Arial"/>
            </a:endParaRPr>
          </a:p>
          <a:p>
            <a:pPr marL="928369" lvl="1" indent="-413384">
              <a:lnSpc>
                <a:spcPct val="100000"/>
              </a:lnSpc>
              <a:spcBef>
                <a:spcPts val="450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Enables intrapod </a:t>
            </a:r>
            <a:r>
              <a:rPr sz="2400" dirty="0">
                <a:latin typeface="Arial"/>
                <a:cs typeface="Arial"/>
              </a:rPr>
              <a:t>communication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localhost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6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Pod-to-Pod</a:t>
            </a:r>
            <a:endParaRPr sz="3000">
              <a:latin typeface="Arial"/>
              <a:cs typeface="Arial"/>
            </a:endParaRPr>
          </a:p>
          <a:p>
            <a:pPr marL="928369" marR="5080" lvl="1" indent="-412750">
              <a:lnSpc>
                <a:spcPts val="2850"/>
              </a:lnSpc>
              <a:spcBef>
                <a:spcPts val="1120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Allocated </a:t>
            </a:r>
            <a:r>
              <a:rPr sz="2400" b="1" spc="-5" dirty="0">
                <a:latin typeface="Arial"/>
                <a:cs typeface="Arial"/>
              </a:rPr>
              <a:t>cluster unique IP </a:t>
            </a:r>
            <a:r>
              <a:rPr sz="2400" spc="-5" dirty="0">
                <a:latin typeface="Arial"/>
                <a:cs typeface="Arial"/>
              </a:rPr>
              <a:t>for the duration of its life  </a:t>
            </a:r>
            <a:r>
              <a:rPr sz="2400" dirty="0">
                <a:latin typeface="Arial"/>
                <a:cs typeface="Arial"/>
              </a:rPr>
              <a:t>cycle.</a:t>
            </a:r>
            <a:endParaRPr sz="2400">
              <a:latin typeface="Arial"/>
              <a:cs typeface="Arial"/>
            </a:endParaRPr>
          </a:p>
          <a:p>
            <a:pPr marL="928369" lvl="1" indent="-413384">
              <a:lnSpc>
                <a:spcPts val="2760"/>
              </a:lnSpc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Pods themselves are fundamentally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ephemeral.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917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Fundamentals</a:t>
            </a:r>
            <a:r>
              <a:rPr sz="3600" spc="-90" dirty="0"/>
              <a:t> </a:t>
            </a:r>
            <a:r>
              <a:rPr sz="3600" spc="-5" dirty="0"/>
              <a:t>Applied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4121"/>
            <a:ext cx="7813040" cy="366522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73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Pod-to-Service</a:t>
            </a:r>
            <a:endParaRPr sz="3000">
              <a:latin typeface="Arial"/>
              <a:cs typeface="Arial"/>
            </a:endParaRPr>
          </a:p>
          <a:p>
            <a:pPr marL="928369" marR="274320" lvl="1" indent="-412750">
              <a:lnSpc>
                <a:spcPct val="100499"/>
              </a:lnSpc>
              <a:spcBef>
                <a:spcPts val="489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dirty="0">
                <a:latin typeface="Arial"/>
                <a:cs typeface="Arial"/>
              </a:rPr>
              <a:t>managed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and given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persistent  cluster unique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928369" lvl="1" indent="-413384">
              <a:lnSpc>
                <a:spcPct val="100000"/>
              </a:lnSpc>
              <a:spcBef>
                <a:spcPts val="450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exists beyond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Pod’s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lifecycle.</a:t>
            </a:r>
            <a:endParaRPr sz="24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59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External-to-Service</a:t>
            </a:r>
            <a:endParaRPr sz="3000">
              <a:latin typeface="Arial"/>
              <a:cs typeface="Arial"/>
            </a:endParaRPr>
          </a:p>
          <a:p>
            <a:pPr marL="928369" indent="-413384">
              <a:lnSpc>
                <a:spcPct val="100000"/>
              </a:lnSpc>
              <a:spcBef>
                <a:spcPts val="100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Handled 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kube-proxy.</a:t>
            </a:r>
            <a:endParaRPr sz="2400">
              <a:latin typeface="Arial"/>
              <a:cs typeface="Arial"/>
            </a:endParaRPr>
          </a:p>
          <a:p>
            <a:pPr marL="928369" marR="5080" indent="-412750">
              <a:lnSpc>
                <a:spcPts val="2850"/>
              </a:lnSpc>
              <a:spcBef>
                <a:spcPts val="114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Works in </a:t>
            </a:r>
            <a:r>
              <a:rPr sz="2400" dirty="0">
                <a:latin typeface="Arial"/>
                <a:cs typeface="Arial"/>
              </a:rPr>
              <a:t>cooperation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cloud </a:t>
            </a:r>
            <a:r>
              <a:rPr sz="2400" spc="-5" dirty="0">
                <a:latin typeface="Arial"/>
                <a:cs typeface="Arial"/>
              </a:rPr>
              <a:t>provider or other  external entity </a:t>
            </a:r>
            <a:r>
              <a:rPr sz="2400" dirty="0">
                <a:latin typeface="Arial"/>
                <a:cs typeface="Arial"/>
              </a:rPr>
              <a:t>(load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balancer).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944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API</a:t>
            </a:r>
            <a:r>
              <a:rPr sz="3600" spc="-90" dirty="0"/>
              <a:t> </a:t>
            </a:r>
            <a:r>
              <a:rPr sz="3600" spc="-5" dirty="0"/>
              <a:t>Overview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585258"/>
            <a:ext cx="4165600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15240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The </a:t>
            </a:r>
            <a:r>
              <a:rPr sz="3000" b="1" spc="-5" dirty="0">
                <a:latin typeface="Arial"/>
                <a:cs typeface="Arial"/>
              </a:rPr>
              <a:t>REST API </a:t>
            </a:r>
            <a:r>
              <a:rPr sz="3000" spc="-5" dirty="0">
                <a:latin typeface="Arial"/>
                <a:cs typeface="Arial"/>
              </a:rPr>
              <a:t>is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the  true </a:t>
            </a:r>
            <a:r>
              <a:rPr sz="3000" b="1" spc="-5" dirty="0">
                <a:latin typeface="Arial"/>
                <a:cs typeface="Arial"/>
              </a:rPr>
              <a:t>keystone </a:t>
            </a:r>
            <a:r>
              <a:rPr sz="3000" spc="-5" dirty="0">
                <a:latin typeface="Arial"/>
                <a:cs typeface="Arial"/>
              </a:rPr>
              <a:t>of  Kubernetes.</a:t>
            </a:r>
            <a:endParaRPr sz="3000">
              <a:latin typeface="Arial"/>
              <a:cs typeface="Arial"/>
            </a:endParaRPr>
          </a:p>
          <a:p>
            <a:pPr marL="471170" marR="5080" indent="-459105">
              <a:lnSpc>
                <a:spcPct val="100000"/>
              </a:lnSpc>
              <a:spcBef>
                <a:spcPts val="975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Everything </a:t>
            </a:r>
            <a:r>
              <a:rPr sz="3000" spc="-5" dirty="0">
                <a:latin typeface="Arial"/>
                <a:cs typeface="Arial"/>
              </a:rPr>
              <a:t>within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the  </a:t>
            </a: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is as an  </a:t>
            </a:r>
            <a:r>
              <a:rPr sz="3000" b="1" spc="-5" dirty="0">
                <a:latin typeface="Arial"/>
                <a:cs typeface="Arial"/>
              </a:rPr>
              <a:t>API</a:t>
            </a:r>
            <a:r>
              <a:rPr sz="3000" b="1" spc="-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Object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7880" y="1350616"/>
            <a:ext cx="3247342" cy="3317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83960" y="4711182"/>
            <a:ext cx="814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Image</a:t>
            </a:r>
            <a:r>
              <a:rPr sz="1000" u="sng" spc="-70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3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37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API</a:t>
            </a:r>
            <a:r>
              <a:rPr sz="3600" spc="-90" dirty="0"/>
              <a:t> </a:t>
            </a:r>
            <a:r>
              <a:rPr sz="3600" spc="-5" dirty="0"/>
              <a:t>Groups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3775075" cy="19723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4737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Designed to </a:t>
            </a:r>
            <a:r>
              <a:rPr sz="2400" dirty="0">
                <a:latin typeface="Arial"/>
                <a:cs typeface="Arial"/>
              </a:rPr>
              <a:t>make </a:t>
            </a:r>
            <a:r>
              <a:rPr sz="2400" spc="-5" dirty="0">
                <a:latin typeface="Arial"/>
                <a:cs typeface="Arial"/>
              </a:rPr>
              <a:t>it  extremely </a:t>
            </a:r>
            <a:r>
              <a:rPr sz="2400" dirty="0">
                <a:latin typeface="Arial"/>
                <a:cs typeface="Arial"/>
              </a:rPr>
              <a:t>simple </a:t>
            </a:r>
            <a:r>
              <a:rPr sz="2400" spc="-5" dirty="0">
                <a:latin typeface="Arial"/>
                <a:cs typeface="Arial"/>
              </a:rPr>
              <a:t>to  both understand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extend.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An API Group 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3" y="3280276"/>
            <a:ext cx="7694930" cy="1610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compatible path </a:t>
            </a:r>
            <a:r>
              <a:rPr sz="2400" spc="-5" dirty="0">
                <a:latin typeface="Arial"/>
                <a:cs typeface="Arial"/>
              </a:rPr>
              <a:t>that acts as the type descriptor for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Kubernetes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Referenced within an object as the 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apiVersion</a:t>
            </a:r>
            <a:r>
              <a:rPr sz="2400" spc="-7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kind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2290" y="1268022"/>
            <a:ext cx="3994785" cy="186308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b="1" spc="-5" dirty="0">
                <a:latin typeface="Arial"/>
                <a:cs typeface="Arial"/>
              </a:rPr>
              <a:t>Format: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40" dirty="0">
                <a:latin typeface="Courier New"/>
                <a:cs typeface="Courier New"/>
              </a:rPr>
              <a:t>/apis/</a:t>
            </a:r>
            <a:r>
              <a:rPr sz="1400" b="1" i="1" spc="40" dirty="0">
                <a:solidFill>
                  <a:srgbClr val="75A5AE"/>
                </a:solidFill>
                <a:latin typeface="Arial"/>
                <a:cs typeface="Arial"/>
              </a:rPr>
              <a:t>&lt;group&gt;</a:t>
            </a:r>
            <a:r>
              <a:rPr sz="1400" b="1" spc="40" dirty="0">
                <a:latin typeface="Courier New"/>
                <a:cs typeface="Courier New"/>
              </a:rPr>
              <a:t>/</a:t>
            </a:r>
            <a:r>
              <a:rPr sz="1400" b="1" i="1" spc="40" dirty="0">
                <a:solidFill>
                  <a:srgbClr val="F6B16B"/>
                </a:solidFill>
                <a:latin typeface="Arial"/>
                <a:cs typeface="Arial"/>
              </a:rPr>
              <a:t>&lt;version&gt;</a:t>
            </a:r>
            <a:r>
              <a:rPr sz="1400" b="1" spc="40" dirty="0">
                <a:latin typeface="Courier New"/>
                <a:cs typeface="Courier New"/>
              </a:rPr>
              <a:t>/</a:t>
            </a:r>
            <a:r>
              <a:rPr sz="1400" b="1" i="1" spc="40" dirty="0">
                <a:solidFill>
                  <a:srgbClr val="CC4124"/>
                </a:solidFill>
                <a:latin typeface="Arial"/>
                <a:cs typeface="Arial"/>
              </a:rPr>
              <a:t>&lt;resource&gt;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Examples: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-5" dirty="0">
                <a:latin typeface="Courier New"/>
                <a:cs typeface="Courier New"/>
              </a:rPr>
              <a:t>/apis/</a:t>
            </a:r>
            <a:r>
              <a:rPr sz="1400" b="1" spc="-5" dirty="0">
                <a:solidFill>
                  <a:srgbClr val="75A5AE"/>
                </a:solidFill>
                <a:latin typeface="Courier New"/>
                <a:cs typeface="Courier New"/>
              </a:rPr>
              <a:t>apps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v1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deployments</a:t>
            </a:r>
            <a:endParaRPr sz="14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-5" dirty="0">
                <a:latin typeface="Courier New"/>
                <a:cs typeface="Courier New"/>
              </a:rPr>
              <a:t>/apis/</a:t>
            </a:r>
            <a:r>
              <a:rPr sz="1400" b="1" spc="-5" dirty="0">
                <a:solidFill>
                  <a:srgbClr val="75A5AE"/>
                </a:solidFill>
                <a:latin typeface="Courier New"/>
                <a:cs typeface="Courier New"/>
              </a:rPr>
              <a:t>batch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v1beta1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cronjobs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721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API</a:t>
            </a:r>
            <a:r>
              <a:rPr sz="3600" spc="-90" dirty="0"/>
              <a:t> </a:t>
            </a:r>
            <a:r>
              <a:rPr sz="3600" spc="-5" dirty="0"/>
              <a:t>Versioning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3970654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Three tiers of API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maturity  </a:t>
            </a:r>
            <a:r>
              <a:rPr sz="2400" spc="-5" dirty="0">
                <a:latin typeface="Arial"/>
                <a:cs typeface="Arial"/>
              </a:rPr>
              <a:t>levels.</a:t>
            </a:r>
            <a:endParaRPr sz="2400">
              <a:latin typeface="Arial"/>
              <a:cs typeface="Arial"/>
            </a:endParaRPr>
          </a:p>
          <a:p>
            <a:pPr marL="424815" marR="3492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Also </a:t>
            </a:r>
            <a:r>
              <a:rPr sz="2400" dirty="0">
                <a:latin typeface="Arial"/>
                <a:cs typeface="Arial"/>
              </a:rPr>
              <a:t>referenced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object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apiVersion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748" y="3195694"/>
            <a:ext cx="6863715" cy="17780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Alpha</a:t>
            </a:r>
            <a:r>
              <a:rPr sz="1800" spc="-5" dirty="0">
                <a:latin typeface="Arial"/>
                <a:cs typeface="Arial"/>
              </a:rPr>
              <a:t>: Possibly buggy, And </a:t>
            </a:r>
            <a:r>
              <a:rPr sz="1800" dirty="0">
                <a:latin typeface="Arial"/>
                <a:cs typeface="Arial"/>
              </a:rPr>
              <a:t>may change. </a:t>
            </a:r>
            <a:r>
              <a:rPr sz="1800" b="1" spc="-5" dirty="0">
                <a:latin typeface="Arial"/>
                <a:cs typeface="Arial"/>
              </a:rPr>
              <a:t>Disabled by default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Beta</a:t>
            </a:r>
            <a:r>
              <a:rPr sz="1800" spc="-5" dirty="0">
                <a:latin typeface="Arial"/>
                <a:cs typeface="Arial"/>
              </a:rPr>
              <a:t>: Tested and </a:t>
            </a:r>
            <a:r>
              <a:rPr sz="1800" dirty="0">
                <a:latin typeface="Arial"/>
                <a:cs typeface="Arial"/>
              </a:rPr>
              <a:t>considered stable. </a:t>
            </a:r>
            <a:r>
              <a:rPr sz="1800" spc="-5" dirty="0">
                <a:latin typeface="Arial"/>
                <a:cs typeface="Arial"/>
              </a:rPr>
              <a:t>However API Schema </a:t>
            </a:r>
            <a:r>
              <a:rPr sz="1800" dirty="0">
                <a:latin typeface="Arial"/>
                <a:cs typeface="Arial"/>
              </a:rPr>
              <a:t>may  change. </a:t>
            </a:r>
            <a:r>
              <a:rPr sz="1800" b="1" spc="-5" dirty="0">
                <a:latin typeface="Arial"/>
                <a:cs typeface="Arial"/>
              </a:rPr>
              <a:t>Enabled by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default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Stable</a:t>
            </a:r>
            <a:r>
              <a:rPr sz="1800" spc="-5" dirty="0">
                <a:latin typeface="Arial"/>
                <a:cs typeface="Arial"/>
              </a:rPr>
              <a:t>: Released, </a:t>
            </a:r>
            <a:r>
              <a:rPr sz="1800" dirty="0">
                <a:latin typeface="Arial"/>
                <a:cs typeface="Arial"/>
              </a:rPr>
              <a:t>stable </a:t>
            </a:r>
            <a:r>
              <a:rPr sz="1800" spc="-5" dirty="0">
                <a:latin typeface="Arial"/>
                <a:cs typeface="Arial"/>
              </a:rPr>
              <a:t>and API </a:t>
            </a:r>
            <a:r>
              <a:rPr sz="1800" dirty="0">
                <a:latin typeface="Arial"/>
                <a:cs typeface="Arial"/>
              </a:rPr>
              <a:t>schema </a:t>
            </a:r>
            <a:r>
              <a:rPr sz="1800" spc="-5" dirty="0">
                <a:latin typeface="Arial"/>
                <a:cs typeface="Arial"/>
              </a:rPr>
              <a:t>will not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change.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Enabled by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default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2290" y="1268022"/>
            <a:ext cx="3994785" cy="186308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b="1" spc="-5" dirty="0">
                <a:latin typeface="Arial"/>
                <a:cs typeface="Arial"/>
              </a:rPr>
              <a:t>Format: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40" dirty="0">
                <a:latin typeface="Courier New"/>
                <a:cs typeface="Courier New"/>
              </a:rPr>
              <a:t>/apis/</a:t>
            </a:r>
            <a:r>
              <a:rPr sz="1400" b="1" i="1" spc="40" dirty="0">
                <a:solidFill>
                  <a:srgbClr val="75A5AE"/>
                </a:solidFill>
                <a:latin typeface="Arial"/>
                <a:cs typeface="Arial"/>
              </a:rPr>
              <a:t>&lt;group&gt;</a:t>
            </a:r>
            <a:r>
              <a:rPr sz="1400" b="1" spc="40" dirty="0">
                <a:latin typeface="Courier New"/>
                <a:cs typeface="Courier New"/>
              </a:rPr>
              <a:t>/</a:t>
            </a:r>
            <a:r>
              <a:rPr sz="1400" b="1" i="1" spc="40" dirty="0">
                <a:solidFill>
                  <a:srgbClr val="F6B16B"/>
                </a:solidFill>
                <a:latin typeface="Arial"/>
                <a:cs typeface="Arial"/>
              </a:rPr>
              <a:t>&lt;version&gt;</a:t>
            </a:r>
            <a:r>
              <a:rPr sz="1400" b="1" spc="40" dirty="0">
                <a:latin typeface="Courier New"/>
                <a:cs typeface="Courier New"/>
              </a:rPr>
              <a:t>/</a:t>
            </a:r>
            <a:r>
              <a:rPr sz="1400" b="1" i="1" spc="40" dirty="0">
                <a:solidFill>
                  <a:srgbClr val="CC4124"/>
                </a:solidFill>
                <a:latin typeface="Arial"/>
                <a:cs typeface="Arial"/>
              </a:rPr>
              <a:t>&lt;resource&gt;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Examples: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-5" dirty="0">
                <a:latin typeface="Courier New"/>
                <a:cs typeface="Courier New"/>
              </a:rPr>
              <a:t>/apis/</a:t>
            </a:r>
            <a:r>
              <a:rPr sz="1400" b="1" spc="-5" dirty="0">
                <a:solidFill>
                  <a:srgbClr val="75A5AE"/>
                </a:solidFill>
                <a:latin typeface="Courier New"/>
                <a:cs typeface="Courier New"/>
              </a:rPr>
              <a:t>apps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v1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deployments</a:t>
            </a:r>
            <a:endParaRPr sz="14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1400" b="1" spc="-5" dirty="0">
                <a:latin typeface="Courier New"/>
                <a:cs typeface="Courier New"/>
              </a:rPr>
              <a:t>/apis/</a:t>
            </a:r>
            <a:r>
              <a:rPr sz="1400" b="1" spc="-5" dirty="0">
                <a:solidFill>
                  <a:srgbClr val="75A5AE"/>
                </a:solidFill>
                <a:latin typeface="Courier New"/>
                <a:cs typeface="Courier New"/>
              </a:rPr>
              <a:t>batch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F6B16B"/>
                </a:solidFill>
                <a:latin typeface="Courier New"/>
                <a:cs typeface="Courier New"/>
              </a:rPr>
              <a:t>v1beta1</a:t>
            </a:r>
            <a:r>
              <a:rPr sz="1400" b="1" spc="-5" dirty="0">
                <a:latin typeface="Courier New"/>
                <a:cs typeface="Courier New"/>
              </a:rPr>
              <a:t>/</a:t>
            </a:r>
            <a:r>
              <a:rPr sz="1400" b="1" spc="-5" dirty="0">
                <a:solidFill>
                  <a:srgbClr val="CC4124"/>
                </a:solidFill>
                <a:latin typeface="Courier New"/>
                <a:cs typeface="Courier New"/>
              </a:rPr>
              <a:t>cronjobs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891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</a:t>
            </a:r>
            <a:r>
              <a:rPr sz="3600" spc="-95" dirty="0"/>
              <a:t> </a:t>
            </a:r>
            <a:r>
              <a:rPr sz="3600" dirty="0"/>
              <a:t>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988934" cy="23342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Objects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“</a:t>
            </a:r>
            <a:r>
              <a:rPr sz="2400" i="1" spc="5" dirty="0">
                <a:latin typeface="Arial"/>
                <a:cs typeface="Arial"/>
              </a:rPr>
              <a:t>record </a:t>
            </a:r>
            <a:r>
              <a:rPr sz="2400" i="1" spc="-5" dirty="0">
                <a:latin typeface="Arial"/>
                <a:cs typeface="Arial"/>
              </a:rPr>
              <a:t>of intent</a:t>
            </a:r>
            <a:r>
              <a:rPr sz="2400" spc="-5" dirty="0">
                <a:latin typeface="Arial"/>
                <a:cs typeface="Arial"/>
              </a:rPr>
              <a:t>” 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persistent entity that  </a:t>
            </a:r>
            <a:r>
              <a:rPr sz="2400" dirty="0">
                <a:latin typeface="Arial"/>
                <a:cs typeface="Arial"/>
              </a:rPr>
              <a:t>represent </a:t>
            </a:r>
            <a:r>
              <a:rPr sz="2400" spc="-5" dirty="0">
                <a:latin typeface="Arial"/>
                <a:cs typeface="Arial"/>
              </a:rPr>
              <a:t>the desired </a:t>
            </a:r>
            <a:r>
              <a:rPr sz="2400" dirty="0">
                <a:latin typeface="Arial"/>
                <a:cs typeface="Arial"/>
              </a:rPr>
              <a:t>state </a:t>
            </a:r>
            <a:r>
              <a:rPr sz="2400" spc="-5" dirty="0">
                <a:latin typeface="Arial"/>
                <a:cs typeface="Arial"/>
              </a:rPr>
              <a:t>of the object within the  </a:t>
            </a:r>
            <a:r>
              <a:rPr sz="2400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 marL="424815" marR="79819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  <a:tab pos="3677285" algn="l"/>
                <a:tab pos="3725545" algn="l"/>
                <a:tab pos="5774055" algn="l"/>
              </a:tabLst>
            </a:pPr>
            <a:r>
              <a:rPr sz="2400" spc="-5" dirty="0">
                <a:latin typeface="Arial"/>
                <a:cs typeface="Arial"/>
              </a:rPr>
              <a:t>All objects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have	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apiVersion</a:t>
            </a:r>
            <a:r>
              <a:rPr sz="2400" spc="-5" dirty="0">
                <a:latin typeface="Arial"/>
                <a:cs typeface="Arial"/>
              </a:rPr>
              <a:t>,	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kind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poses the nested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		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metadata.name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metadata.namespace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metadata.uid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065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 </a:t>
            </a:r>
            <a:r>
              <a:rPr sz="3600" spc="-5" dirty="0"/>
              <a:t>Model</a:t>
            </a:r>
            <a:r>
              <a:rPr sz="3600" spc="-85" dirty="0"/>
              <a:t> </a:t>
            </a:r>
            <a:r>
              <a:rPr sz="3600" spc="-5" dirty="0"/>
              <a:t>Requirements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3107" y="1339720"/>
            <a:ext cx="7753984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650">
              <a:lnSpc>
                <a:spcPts val="2265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900" spc="-5" dirty="0">
                <a:latin typeface="Arial"/>
                <a:cs typeface="Arial"/>
              </a:rPr>
              <a:t>Kubernetes API </a:t>
            </a:r>
            <a:r>
              <a:rPr sz="1900" dirty="0">
                <a:latin typeface="Arial"/>
                <a:cs typeface="Arial"/>
              </a:rPr>
              <a:t>version </a:t>
            </a:r>
            <a:r>
              <a:rPr sz="1900" spc="-5" dirty="0">
                <a:latin typeface="Arial"/>
                <a:cs typeface="Arial"/>
              </a:rPr>
              <a:t>of the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Object</a:t>
            </a:r>
            <a:endParaRPr sz="1900">
              <a:latin typeface="Arial"/>
              <a:cs typeface="Arial"/>
            </a:endParaRPr>
          </a:p>
          <a:p>
            <a:pPr marL="386715" indent="-374650">
              <a:lnSpc>
                <a:spcPts val="2250"/>
              </a:lnSpc>
              <a:buClr>
                <a:srgbClr val="000000"/>
              </a:buClr>
              <a:buFont typeface="Arial"/>
              <a:buChar char="●"/>
              <a:tabLst>
                <a:tab pos="386715" algn="l"/>
                <a:tab pos="387350" algn="l"/>
                <a:tab pos="1255395" algn="l"/>
              </a:tabLst>
            </a:pPr>
            <a:r>
              <a:rPr sz="1900" spc="-5" dirty="0">
                <a:solidFill>
                  <a:srgbClr val="1154CC"/>
                </a:solidFill>
                <a:latin typeface="Courier New"/>
                <a:cs typeface="Courier New"/>
              </a:rPr>
              <a:t>kind:	</a:t>
            </a:r>
            <a:r>
              <a:rPr sz="1900" spc="-5" dirty="0">
                <a:latin typeface="Arial"/>
                <a:cs typeface="Arial"/>
              </a:rPr>
              <a:t>Type of Kubernetes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Object</a:t>
            </a:r>
            <a:endParaRPr sz="1900">
              <a:latin typeface="Arial"/>
              <a:cs typeface="Arial"/>
            </a:endParaRPr>
          </a:p>
          <a:p>
            <a:pPr marL="386715" indent="-374650">
              <a:lnSpc>
                <a:spcPts val="2250"/>
              </a:lnSpc>
              <a:buClr>
                <a:srgbClr val="000000"/>
              </a:buClr>
              <a:buFont typeface="Arial"/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1154CC"/>
                </a:solidFill>
                <a:latin typeface="Courier New"/>
                <a:cs typeface="Courier New"/>
              </a:rPr>
              <a:t>metadata.name: </a:t>
            </a:r>
            <a:r>
              <a:rPr sz="1900" spc="-5" dirty="0">
                <a:latin typeface="Arial"/>
                <a:cs typeface="Arial"/>
              </a:rPr>
              <a:t>Unique name of the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Object</a:t>
            </a:r>
            <a:endParaRPr sz="1900">
              <a:latin typeface="Arial"/>
              <a:cs typeface="Arial"/>
            </a:endParaRPr>
          </a:p>
          <a:p>
            <a:pPr marL="386715" marR="5080" indent="-374650">
              <a:lnSpc>
                <a:spcPts val="2250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1154CC"/>
                </a:solidFill>
                <a:latin typeface="Courier New"/>
                <a:cs typeface="Courier New"/>
              </a:rPr>
              <a:t>metadata.namespace: </a:t>
            </a:r>
            <a:r>
              <a:rPr sz="1900" spc="-5" dirty="0">
                <a:latin typeface="Arial"/>
                <a:cs typeface="Arial"/>
              </a:rPr>
              <a:t>Scoped environment name that the object  belongs to </a:t>
            </a:r>
            <a:r>
              <a:rPr sz="1900" dirty="0">
                <a:latin typeface="Arial"/>
                <a:cs typeface="Arial"/>
              </a:rPr>
              <a:t>(will </a:t>
            </a:r>
            <a:r>
              <a:rPr sz="1900" spc="-5" dirty="0">
                <a:latin typeface="Arial"/>
                <a:cs typeface="Arial"/>
              </a:rPr>
              <a:t>default to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current).</a:t>
            </a:r>
            <a:endParaRPr sz="1900">
              <a:latin typeface="Arial"/>
              <a:cs typeface="Arial"/>
            </a:endParaRPr>
          </a:p>
          <a:p>
            <a:pPr marL="386715" indent="-374650">
              <a:lnSpc>
                <a:spcPts val="2180"/>
              </a:lnSpc>
              <a:buClr>
                <a:srgbClr val="000000"/>
              </a:buClr>
              <a:buFont typeface="Arial"/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1154CC"/>
                </a:solidFill>
                <a:latin typeface="Courier New"/>
                <a:cs typeface="Courier New"/>
              </a:rPr>
              <a:t>metadata.uid: </a:t>
            </a:r>
            <a:r>
              <a:rPr sz="1900" spc="-5" dirty="0">
                <a:latin typeface="Arial"/>
                <a:cs typeface="Arial"/>
              </a:rPr>
              <a:t>The </a:t>
            </a:r>
            <a:r>
              <a:rPr sz="1900" dirty="0">
                <a:latin typeface="Arial"/>
                <a:cs typeface="Arial"/>
              </a:rPr>
              <a:t>(generated) </a:t>
            </a:r>
            <a:r>
              <a:rPr sz="1900" spc="-5" dirty="0">
                <a:latin typeface="Arial"/>
                <a:cs typeface="Arial"/>
              </a:rPr>
              <a:t>uid for an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object.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647" y="3249993"/>
            <a:ext cx="6464935" cy="173545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85725" marR="4450715">
              <a:lnSpc>
                <a:spcPct val="100699"/>
              </a:lnSpc>
              <a:spcBef>
                <a:spcPts val="215"/>
              </a:spcBef>
              <a:tabLst>
                <a:tab pos="908685" algn="l"/>
                <a:tab pos="1731645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apiVersio</a:t>
            </a:r>
            <a:r>
              <a:rPr sz="1800" dirty="0">
                <a:solidFill>
                  <a:srgbClr val="1154CC"/>
                </a:solidFill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:	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kind</a:t>
            </a:r>
            <a:r>
              <a:rPr sz="1800" spc="-5" dirty="0">
                <a:latin typeface="Courier New"/>
                <a:cs typeface="Courier New"/>
              </a:rPr>
              <a:t>:	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metadata</a:t>
            </a:r>
            <a:r>
              <a:rPr sz="1800" spc="-5" dirty="0">
                <a:latin typeface="Courier New"/>
                <a:cs typeface="Courier New"/>
              </a:rPr>
              <a:t>:</a:t>
            </a:r>
            <a:endParaRPr sz="1800">
              <a:latin typeface="Courier New"/>
              <a:cs typeface="Courier New"/>
            </a:endParaRPr>
          </a:p>
          <a:p>
            <a:pPr marL="360045" marR="3627120">
              <a:lnSpc>
                <a:spcPct val="100699"/>
              </a:lnSpc>
              <a:tabLst>
                <a:tab pos="1183005" algn="l"/>
                <a:tab pos="1868805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</a:t>
            </a:r>
            <a:r>
              <a:rPr sz="1800" spc="-5" dirty="0">
                <a:latin typeface="Courier New"/>
                <a:cs typeface="Courier New"/>
              </a:rPr>
              <a:t>:	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pod-example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namespac</a:t>
            </a:r>
            <a:r>
              <a:rPr sz="1800" dirty="0">
                <a:solidFill>
                  <a:srgbClr val="1154CC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:	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default</a:t>
            </a:r>
            <a:endParaRPr sz="1800">
              <a:latin typeface="Courier New"/>
              <a:cs typeface="Courier New"/>
            </a:endParaRPr>
          </a:p>
          <a:p>
            <a:pPr marL="360045">
              <a:lnSpc>
                <a:spcPct val="100000"/>
              </a:lnSpc>
              <a:spcBef>
                <a:spcPts val="15"/>
              </a:spcBef>
              <a:tabLst>
                <a:tab pos="1045844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uid</a:t>
            </a:r>
            <a:r>
              <a:rPr sz="1800" spc="-5" dirty="0">
                <a:latin typeface="Courier New"/>
                <a:cs typeface="Courier New"/>
              </a:rPr>
              <a:t>:	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f8798d82-1185-11e8-94ce-080027b3c7a6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725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 Expression </a:t>
            </a:r>
            <a:r>
              <a:rPr sz="3600" dirty="0"/>
              <a:t>-</a:t>
            </a:r>
            <a:r>
              <a:rPr sz="3600" spc="-90" dirty="0"/>
              <a:t> </a:t>
            </a:r>
            <a:r>
              <a:rPr sz="3600" spc="-5" dirty="0"/>
              <a:t>YAML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340228"/>
            <a:ext cx="7529195" cy="27285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46990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Files or other </a:t>
            </a:r>
            <a:r>
              <a:rPr sz="1800" dirty="0">
                <a:latin typeface="Arial"/>
                <a:cs typeface="Arial"/>
              </a:rPr>
              <a:t>representations </a:t>
            </a:r>
            <a:r>
              <a:rPr sz="1800" spc="-5" dirty="0">
                <a:latin typeface="Arial"/>
                <a:cs typeface="Arial"/>
              </a:rPr>
              <a:t>of Kubernetes Objects are generally  </a:t>
            </a:r>
            <a:r>
              <a:rPr sz="1800" dirty="0">
                <a:latin typeface="Arial"/>
                <a:cs typeface="Arial"/>
              </a:rPr>
              <a:t>represented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YAML.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“</a:t>
            </a:r>
            <a:r>
              <a:rPr sz="1800" i="1" spc="-5" dirty="0">
                <a:latin typeface="Arial"/>
                <a:cs typeface="Arial"/>
              </a:rPr>
              <a:t>Human Friendly</a:t>
            </a:r>
            <a:r>
              <a:rPr sz="1800" spc="-5" dirty="0">
                <a:latin typeface="Arial"/>
                <a:cs typeface="Arial"/>
              </a:rPr>
              <a:t>” data </a:t>
            </a:r>
            <a:r>
              <a:rPr sz="1800" dirty="0">
                <a:latin typeface="Arial"/>
                <a:cs typeface="Arial"/>
              </a:rPr>
              <a:t>serialization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standard.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Uses white </a:t>
            </a:r>
            <a:r>
              <a:rPr sz="1800" dirty="0">
                <a:latin typeface="Arial"/>
                <a:cs typeface="Arial"/>
              </a:rPr>
              <a:t>space (specifically spaces) </a:t>
            </a:r>
            <a:r>
              <a:rPr sz="1800" spc="-5" dirty="0">
                <a:latin typeface="Arial"/>
                <a:cs typeface="Arial"/>
              </a:rPr>
              <a:t>alignment to denote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ownership.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Three basic data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types: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99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latin typeface="Arial"/>
                <a:cs typeface="Arial"/>
              </a:rPr>
              <a:t>mappings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hash 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dictionary,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latin typeface="Arial"/>
                <a:cs typeface="Arial"/>
              </a:rPr>
              <a:t>sequences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array 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latin typeface="Arial"/>
                <a:cs typeface="Arial"/>
              </a:rPr>
              <a:t>scalars </a:t>
            </a:r>
            <a:r>
              <a:rPr sz="1800" dirty="0">
                <a:latin typeface="Arial"/>
                <a:cs typeface="Arial"/>
              </a:rPr>
              <a:t>- string, </a:t>
            </a:r>
            <a:r>
              <a:rPr sz="1800" spc="-5" dirty="0">
                <a:latin typeface="Arial"/>
                <a:cs typeface="Arial"/>
              </a:rPr>
              <a:t>number, boolean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725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 Expression </a:t>
            </a:r>
            <a:r>
              <a:rPr sz="3600" dirty="0"/>
              <a:t>-</a:t>
            </a:r>
            <a:r>
              <a:rPr sz="3600" spc="-90" dirty="0"/>
              <a:t> </a:t>
            </a:r>
            <a:r>
              <a:rPr sz="3600" spc="-5" dirty="0"/>
              <a:t>YAML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117593" y="1278272"/>
            <a:ext cx="2908935" cy="3726179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110807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135191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yaml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600">
              <a:latin typeface="Courier New"/>
              <a:cs typeface="Courier New"/>
            </a:endParaRPr>
          </a:p>
          <a:p>
            <a:pPr marL="816610" marR="132715" indent="-243840">
              <a:lnSpc>
                <a:spcPct val="101600"/>
              </a:lnSpc>
              <a:buChar char="-"/>
              <a:tabLst>
                <a:tab pos="817244" algn="l"/>
              </a:tabLst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container1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image: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816610" marR="132715" indent="-243840">
              <a:lnSpc>
                <a:spcPct val="101600"/>
              </a:lnSpc>
              <a:buChar char="-"/>
              <a:tabLst>
                <a:tab pos="817244" algn="l"/>
              </a:tabLst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container2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image:</a:t>
            </a:r>
            <a:r>
              <a:rPr sz="1600" spc="-3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alpine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7057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Does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“Kubernetes”</a:t>
            </a:r>
            <a:r>
              <a:rPr sz="36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Mean?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677" y="1678908"/>
            <a:ext cx="364490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16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latin typeface="Arial"/>
                <a:cs typeface="Arial"/>
              </a:rPr>
              <a:t>Greek for </a:t>
            </a:r>
            <a:r>
              <a:rPr sz="3000" dirty="0">
                <a:latin typeface="Arial"/>
                <a:cs typeface="Arial"/>
              </a:rPr>
              <a:t>“pilot” </a:t>
            </a:r>
            <a:r>
              <a:rPr sz="3000" spc="-5" dirty="0">
                <a:latin typeface="Arial"/>
                <a:cs typeface="Arial"/>
              </a:rPr>
              <a:t>or  </a:t>
            </a:r>
            <a:r>
              <a:rPr sz="3000" dirty="0">
                <a:latin typeface="Arial"/>
                <a:cs typeface="Arial"/>
              </a:rPr>
              <a:t>“Helmsman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ship”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137" y="2094744"/>
            <a:ext cx="2032925" cy="197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159" y="3332093"/>
            <a:ext cx="5375916" cy="1407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5923" y="4663862"/>
            <a:ext cx="814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5"/>
              </a:rPr>
              <a:t>Image</a:t>
            </a:r>
            <a:r>
              <a:rPr sz="1000" u="sng" spc="-70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5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0513" y="3349718"/>
            <a:ext cx="904875" cy="481965"/>
          </a:xfrm>
          <a:custGeom>
            <a:avLst/>
            <a:gdLst/>
            <a:ahLst/>
            <a:cxnLst/>
            <a:rect l="l" t="t" r="r" b="b"/>
            <a:pathLst>
              <a:path w="904875" h="481964">
                <a:moveTo>
                  <a:pt x="0" y="0"/>
                </a:moveTo>
                <a:lnTo>
                  <a:pt x="904798" y="4817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725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 Expression </a:t>
            </a:r>
            <a:r>
              <a:rPr sz="3600" dirty="0"/>
              <a:t>-</a:t>
            </a:r>
            <a:r>
              <a:rPr sz="3600" spc="-90" dirty="0"/>
              <a:t> </a:t>
            </a:r>
            <a:r>
              <a:rPr sz="3600" spc="-5" dirty="0"/>
              <a:t>YAML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038270" y="2113920"/>
            <a:ext cx="1032510" cy="262890"/>
          </a:xfrm>
          <a:custGeom>
            <a:avLst/>
            <a:gdLst/>
            <a:ahLst/>
            <a:cxnLst/>
            <a:rect l="l" t="t" r="r" b="b"/>
            <a:pathLst>
              <a:path w="1032510" h="262889">
                <a:moveTo>
                  <a:pt x="0" y="262499"/>
                </a:moveTo>
                <a:lnTo>
                  <a:pt x="103229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7918" y="2627019"/>
            <a:ext cx="2623185" cy="1445895"/>
          </a:xfrm>
          <a:custGeom>
            <a:avLst/>
            <a:gdLst/>
            <a:ahLst/>
            <a:cxnLst/>
            <a:rect l="l" t="t" r="r" b="b"/>
            <a:pathLst>
              <a:path w="2623185" h="1445895">
                <a:moveTo>
                  <a:pt x="0" y="0"/>
                </a:moveTo>
                <a:lnTo>
                  <a:pt x="2622594" y="0"/>
                </a:lnTo>
                <a:lnTo>
                  <a:pt x="2622594" y="1445397"/>
                </a:lnTo>
                <a:lnTo>
                  <a:pt x="0" y="14453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E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51543" y="1273509"/>
          <a:ext cx="2939414" cy="3725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623">
                <a:tc gridSpan="2">
                  <a:txBody>
                    <a:bodyPr/>
                    <a:lstStyle/>
                    <a:p>
                      <a:pPr marL="116205" marR="1108075">
                        <a:lnSpc>
                          <a:spcPct val="1016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apiVersion:</a:t>
                      </a:r>
                      <a:r>
                        <a:rPr sz="1600" spc="-90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v1  </a:t>
                      </a: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kind:</a:t>
                      </a:r>
                      <a:r>
                        <a:rPr sz="1600" spc="-2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Pod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98">
                <a:tc>
                  <a:txBody>
                    <a:bodyPr/>
                    <a:lstStyle/>
                    <a:p>
                      <a:pPr marL="360045" marR="212725" indent="-243840">
                        <a:lnSpc>
                          <a:spcPts val="195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metadata:  name:</a:t>
                      </a:r>
                      <a:r>
                        <a:rPr sz="1600" spc="-9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yaml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L w="38100">
                      <a:solidFill>
                        <a:srgbClr val="B6D6A8"/>
                      </a:solidFill>
                      <a:prstDash val="solid"/>
                    </a:lnL>
                    <a:lnR w="38100">
                      <a:solidFill>
                        <a:srgbClr val="B6D6A8"/>
                      </a:solidFill>
                      <a:prstDash val="solid"/>
                    </a:lnR>
                    <a:lnB w="38100">
                      <a:solidFill>
                        <a:srgbClr val="B6D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B6D6A8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969">
                <a:tc gridSpan="2">
                  <a:txBody>
                    <a:bodyPr/>
                    <a:lstStyle/>
                    <a:p>
                      <a:pPr marL="116205">
                        <a:lnSpc>
                          <a:spcPts val="1710"/>
                        </a:lnSpc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spec: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600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containers: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847725" marR="132715" indent="-243840">
                        <a:lnSpc>
                          <a:spcPct val="101600"/>
                        </a:lnSpc>
                        <a:buChar char="-"/>
                        <a:tabLst>
                          <a:tab pos="848360" algn="l"/>
                        </a:tabLst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600" spc="-90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container1 </a:t>
                      </a: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image:</a:t>
                      </a:r>
                      <a:r>
                        <a:rPr sz="1600" spc="-2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nginx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847725" marR="132715" indent="-243840">
                        <a:lnSpc>
                          <a:spcPct val="101600"/>
                        </a:lnSpc>
                        <a:buChar char="-"/>
                        <a:tabLst>
                          <a:tab pos="848360" algn="l"/>
                        </a:tabLst>
                      </a:pP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600" spc="-90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container2 </a:t>
                      </a:r>
                      <a:r>
                        <a:rPr sz="1600" spc="-5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image:</a:t>
                      </a:r>
                      <a:r>
                        <a:rPr sz="1600" spc="-30" dirty="0">
                          <a:solidFill>
                            <a:srgbClr val="1154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alpine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B6D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875436" y="3440867"/>
            <a:ext cx="1074420" cy="781685"/>
          </a:xfrm>
          <a:prstGeom prst="rect">
            <a:avLst/>
          </a:prstGeom>
          <a:solidFill>
            <a:srgbClr val="E99999"/>
          </a:solidFill>
          <a:ln w="9524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304800" marR="110489" indent="-187960">
              <a:lnSpc>
                <a:spcPts val="1650"/>
              </a:lnSpc>
              <a:spcBef>
                <a:spcPts val="700"/>
              </a:spcBef>
            </a:pPr>
            <a:r>
              <a:rPr sz="1400" b="1" spc="-5" dirty="0">
                <a:latin typeface="Arial"/>
                <a:cs typeface="Arial"/>
              </a:rPr>
              <a:t>Sequence  Array  List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073" y="1914121"/>
            <a:ext cx="1120775" cy="925194"/>
          </a:xfrm>
          <a:prstGeom prst="rect">
            <a:avLst/>
          </a:prstGeom>
          <a:solidFill>
            <a:srgbClr val="B6D6A8"/>
          </a:solidFill>
          <a:ln w="9524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25095" marR="117475" algn="ctr">
              <a:lnSpc>
                <a:spcPts val="1650"/>
              </a:lnSpc>
              <a:spcBef>
                <a:spcPts val="695"/>
              </a:spcBef>
            </a:pPr>
            <a:r>
              <a:rPr sz="1400" b="1" dirty="0">
                <a:latin typeface="Arial"/>
                <a:cs typeface="Arial"/>
              </a:rPr>
              <a:t>Mapping  </a:t>
            </a:r>
            <a:r>
              <a:rPr sz="1400" b="1" spc="-5" dirty="0">
                <a:latin typeface="Arial"/>
                <a:cs typeface="Arial"/>
              </a:rPr>
              <a:t>Hash  Dictionary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3265" y="1278272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5" h="437514">
                <a:moveTo>
                  <a:pt x="0" y="0"/>
                </a:moveTo>
                <a:lnTo>
                  <a:pt x="436199" y="0"/>
                </a:lnTo>
                <a:lnTo>
                  <a:pt x="436199" y="437399"/>
                </a:lnTo>
                <a:lnTo>
                  <a:pt x="0" y="437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17311" y="1604846"/>
            <a:ext cx="762000" cy="437515"/>
          </a:xfrm>
          <a:prstGeom prst="rect">
            <a:avLst/>
          </a:prstGeom>
          <a:solidFill>
            <a:srgbClr val="9EC4E8"/>
          </a:solidFill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b="1" spc="-5" dirty="0">
                <a:latin typeface="Arial"/>
                <a:cs typeface="Arial"/>
              </a:rPr>
              <a:t>Scalar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9514" y="1496847"/>
            <a:ext cx="1478280" cy="327025"/>
          </a:xfrm>
          <a:custGeom>
            <a:avLst/>
            <a:gdLst/>
            <a:ahLst/>
            <a:cxnLst/>
            <a:rect l="l" t="t" r="r" b="b"/>
            <a:pathLst>
              <a:path w="1478279" h="327025">
                <a:moveTo>
                  <a:pt x="1477797" y="32669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323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YAML </a:t>
            </a:r>
            <a:r>
              <a:rPr sz="3600" spc="-5" dirty="0"/>
              <a:t>vs</a:t>
            </a:r>
            <a:r>
              <a:rPr sz="3600" spc="-90" dirty="0"/>
              <a:t> </a:t>
            </a:r>
            <a:r>
              <a:rPr sz="3600" spc="-5" dirty="0"/>
              <a:t>JSON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219392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158432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pod-example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572770" marR="243204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25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090">
              <a:lnSpc>
                <a:spcPts val="1664"/>
              </a:lnSpc>
              <a:spcBef>
                <a:spcPts val="615"/>
              </a:spcBef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8415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"apiVersion":</a:t>
            </a:r>
            <a:r>
              <a:rPr sz="14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"</a:t>
            </a:r>
            <a:r>
              <a:rPr sz="1400" dirty="0">
                <a:solidFill>
                  <a:srgbClr val="CC0000"/>
                </a:solidFill>
                <a:latin typeface="Arial"/>
                <a:cs typeface="Arial"/>
              </a:rPr>
              <a:t>v1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",</a:t>
            </a:r>
            <a:endParaRPr sz="1400">
              <a:latin typeface="Arial"/>
              <a:cs typeface="Arial"/>
            </a:endParaRPr>
          </a:p>
          <a:p>
            <a:pPr marL="184150" marR="275971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"kind":</a:t>
            </a:r>
            <a:r>
              <a:rPr sz="1400" spc="-7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</a:t>
            </a:r>
            <a:r>
              <a:rPr sz="1400" spc="-5" dirty="0">
                <a:solidFill>
                  <a:srgbClr val="CC0000"/>
                </a:solidFill>
                <a:latin typeface="Arial"/>
                <a:cs typeface="Arial"/>
              </a:rPr>
              <a:t>Pod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",  "metadata":</a:t>
            </a:r>
            <a:r>
              <a:rPr sz="1400" spc="-7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282575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"name":</a:t>
            </a:r>
            <a:r>
              <a:rPr sz="14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</a:t>
            </a:r>
            <a:r>
              <a:rPr sz="1400" spc="-5" dirty="0">
                <a:solidFill>
                  <a:srgbClr val="CC0000"/>
                </a:solidFill>
                <a:latin typeface="Arial"/>
                <a:cs typeface="Arial"/>
              </a:rPr>
              <a:t>pod-example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</a:t>
            </a:r>
            <a:endParaRPr sz="1400">
              <a:latin typeface="Arial"/>
              <a:cs typeface="Arial"/>
            </a:endParaRPr>
          </a:p>
          <a:p>
            <a:pPr marL="18415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282575" marR="2613660" indent="-9906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"spec":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{ 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"containers":</a:t>
            </a:r>
            <a:r>
              <a:rPr sz="1400" spc="-9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[</a:t>
            </a:r>
            <a:endParaRPr sz="1400">
              <a:latin typeface="Arial"/>
              <a:cs typeface="Arial"/>
            </a:endParaRPr>
          </a:p>
          <a:p>
            <a:pPr marL="381000">
              <a:lnSpc>
                <a:spcPts val="1585"/>
              </a:lnSpc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7942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"name":</a:t>
            </a:r>
            <a:r>
              <a:rPr sz="14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</a:t>
            </a:r>
            <a:r>
              <a:rPr sz="1400" spc="-5" dirty="0">
                <a:solidFill>
                  <a:srgbClr val="CC0000"/>
                </a:solidFill>
                <a:latin typeface="Arial"/>
                <a:cs typeface="Arial"/>
              </a:rPr>
              <a:t>nginx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",</a:t>
            </a:r>
            <a:endParaRPr sz="1400">
              <a:latin typeface="Arial"/>
              <a:cs typeface="Arial"/>
            </a:endParaRPr>
          </a:p>
          <a:p>
            <a:pPr marL="479425" marR="991869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"image": "</a:t>
            </a:r>
            <a:r>
              <a:rPr sz="1400" spc="-5" dirty="0">
                <a:solidFill>
                  <a:srgbClr val="CC0000"/>
                </a:solidFill>
                <a:latin typeface="Arial"/>
                <a:cs typeface="Arial"/>
              </a:rPr>
              <a:t>nginx:stable-alpine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",  "ports":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[ {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"containerPort": </a:t>
            </a:r>
            <a:r>
              <a:rPr sz="1400" spc="-5" dirty="0">
                <a:solidFill>
                  <a:srgbClr val="CC0000"/>
                </a:solidFill>
                <a:latin typeface="Arial"/>
                <a:cs typeface="Arial"/>
              </a:rPr>
              <a:t>80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}</a:t>
            </a:r>
            <a:r>
              <a:rPr sz="14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]</a:t>
            </a:r>
            <a:endParaRPr sz="1400">
              <a:latin typeface="Arial"/>
              <a:cs typeface="Arial"/>
            </a:endParaRPr>
          </a:p>
          <a:p>
            <a:pPr marL="381000">
              <a:lnSpc>
                <a:spcPts val="1585"/>
              </a:lnSpc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82575">
              <a:lnSpc>
                <a:spcPts val="1650"/>
              </a:lnSpc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]</a:t>
            </a:r>
            <a:endParaRPr sz="1400">
              <a:latin typeface="Arial"/>
              <a:cs typeface="Arial"/>
            </a:endParaRPr>
          </a:p>
          <a:p>
            <a:pPr marL="184150">
              <a:lnSpc>
                <a:spcPts val="1650"/>
              </a:lnSpc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85090">
              <a:lnSpc>
                <a:spcPts val="1664"/>
              </a:lnSpc>
            </a:pPr>
            <a:r>
              <a:rPr sz="1400" dirty="0">
                <a:solidFill>
                  <a:srgbClr val="1154CC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630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Object </a:t>
            </a:r>
            <a:r>
              <a:rPr sz="3600" spc="-5" dirty="0"/>
              <a:t>Model </a:t>
            </a:r>
            <a:r>
              <a:rPr sz="3600" dirty="0"/>
              <a:t>-</a:t>
            </a:r>
            <a:r>
              <a:rPr sz="3600" spc="-90" dirty="0"/>
              <a:t> </a:t>
            </a:r>
            <a:r>
              <a:rPr sz="3600" spc="-5" dirty="0"/>
              <a:t>Workloads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8023859" cy="310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231775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Workload </a:t>
            </a:r>
            <a:r>
              <a:rPr sz="3000" dirty="0">
                <a:latin typeface="Arial"/>
                <a:cs typeface="Arial"/>
              </a:rPr>
              <a:t>related </a:t>
            </a:r>
            <a:r>
              <a:rPr sz="3000" spc="-5" dirty="0">
                <a:latin typeface="Arial"/>
                <a:cs typeface="Arial"/>
              </a:rPr>
              <a:t>objects within </a:t>
            </a:r>
            <a:r>
              <a:rPr sz="3000" spc="-10" dirty="0">
                <a:latin typeface="Arial"/>
                <a:cs typeface="Arial"/>
              </a:rPr>
              <a:t>Kubernetes  </a:t>
            </a:r>
            <a:r>
              <a:rPr sz="3000" spc="-5" dirty="0">
                <a:latin typeface="Arial"/>
                <a:cs typeface="Arial"/>
              </a:rPr>
              <a:t>have an additional two nested fields </a:t>
            </a:r>
            <a:r>
              <a:rPr sz="3000" spc="-5" dirty="0">
                <a:solidFill>
                  <a:srgbClr val="1154CC"/>
                </a:solidFill>
                <a:latin typeface="Courier New"/>
                <a:cs typeface="Courier New"/>
              </a:rPr>
              <a:t>spec </a:t>
            </a:r>
            <a:r>
              <a:rPr sz="3000" spc="-5" dirty="0">
                <a:latin typeface="Courier New"/>
                <a:cs typeface="Courier New"/>
              </a:rPr>
              <a:t> </a:t>
            </a:r>
            <a:r>
              <a:rPr sz="3000" spc="-5" dirty="0">
                <a:latin typeface="Arial"/>
                <a:cs typeface="Arial"/>
              </a:rPr>
              <a:t>and </a:t>
            </a:r>
            <a:r>
              <a:rPr sz="3000" spc="-5" dirty="0">
                <a:solidFill>
                  <a:srgbClr val="1154CC"/>
                </a:solidFill>
                <a:latin typeface="Courier New"/>
                <a:cs typeface="Courier New"/>
              </a:rPr>
              <a:t>status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  <a:p>
            <a:pPr marL="928369" lvl="1" indent="-413384">
              <a:lnSpc>
                <a:spcPts val="2865"/>
              </a:lnSpc>
              <a:spcBef>
                <a:spcPts val="994"/>
              </a:spcBef>
              <a:buClr>
                <a:srgbClr val="000000"/>
              </a:buClr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spec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Describes the </a:t>
            </a:r>
            <a:r>
              <a:rPr sz="2400" b="1" spc="-5" dirty="0">
                <a:latin typeface="Arial"/>
                <a:cs typeface="Arial"/>
              </a:rPr>
              <a:t>desired state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928369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configuration </a:t>
            </a:r>
            <a:r>
              <a:rPr sz="2400" spc="-5" dirty="0">
                <a:latin typeface="Arial"/>
                <a:cs typeface="Arial"/>
              </a:rPr>
              <a:t>of the object to be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created.</a:t>
            </a:r>
            <a:endParaRPr sz="2400">
              <a:latin typeface="Arial"/>
              <a:cs typeface="Arial"/>
            </a:endParaRPr>
          </a:p>
          <a:p>
            <a:pPr marL="928369" marR="5080" lvl="1" indent="-412750">
              <a:lnSpc>
                <a:spcPts val="2850"/>
              </a:lnSpc>
              <a:spcBef>
                <a:spcPts val="1140"/>
              </a:spcBef>
              <a:buClr>
                <a:srgbClr val="000000"/>
              </a:buClr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status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managed </a:t>
            </a:r>
            <a:r>
              <a:rPr sz="2400" spc="-5" dirty="0">
                <a:latin typeface="Arial"/>
                <a:cs typeface="Arial"/>
              </a:rPr>
              <a:t>by Kubernetes and describes  the </a:t>
            </a:r>
            <a:r>
              <a:rPr sz="2400" b="1" spc="-5" dirty="0">
                <a:latin typeface="Arial"/>
                <a:cs typeface="Arial"/>
              </a:rPr>
              <a:t>actual state </a:t>
            </a:r>
            <a:r>
              <a:rPr sz="2400" spc="-5" dirty="0">
                <a:latin typeface="Arial"/>
                <a:cs typeface="Arial"/>
              </a:rPr>
              <a:t>of the object and its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651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Workload Object</a:t>
            </a:r>
            <a:r>
              <a:rPr sz="3600" spc="-85" dirty="0"/>
              <a:t> </a:t>
            </a:r>
            <a:r>
              <a:rPr sz="3600" spc="-5" dirty="0"/>
              <a:t>Example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139190">
              <a:lnSpc>
                <a:spcPct val="100000"/>
              </a:lnSpc>
              <a:spcBef>
                <a:spcPts val="6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  <a:p>
            <a:pPr marL="85090" marR="2193925">
              <a:lnSpc>
                <a:spcPct val="101600"/>
              </a:lnSpc>
              <a:spcBef>
                <a:spcPts val="164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158432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pod-example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572770" marR="243204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25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b="1" spc="-5" dirty="0">
                <a:latin typeface="Arial"/>
                <a:cs typeface="Arial"/>
              </a:rPr>
              <a:t>Example Status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Snippet</a:t>
            </a:r>
            <a:endParaRPr sz="1800">
              <a:latin typeface="Arial"/>
              <a:cs typeface="Arial"/>
            </a:endParaRPr>
          </a:p>
          <a:p>
            <a:pPr marL="237490" marR="2910205" indent="-152400">
              <a:lnSpc>
                <a:spcPct val="150000"/>
              </a:lnSpc>
              <a:spcBef>
                <a:spcPts val="50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status:  conditions:</a:t>
            </a:r>
            <a:endParaRPr sz="1000">
              <a:latin typeface="Courier New"/>
              <a:cs typeface="Courier New"/>
            </a:endParaRPr>
          </a:p>
          <a:p>
            <a:pPr marL="389890" indent="-153035">
              <a:lnSpc>
                <a:spcPct val="100000"/>
              </a:lnSpc>
              <a:spcBef>
                <a:spcPts val="600"/>
              </a:spcBef>
              <a:buChar char="-"/>
              <a:tabLst>
                <a:tab pos="390525" algn="l"/>
              </a:tabLst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lastProbeTime: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null</a:t>
            </a:r>
            <a:endParaRPr sz="1000">
              <a:latin typeface="Courier New"/>
              <a:cs typeface="Courier New"/>
            </a:endParaRPr>
          </a:p>
          <a:p>
            <a:pPr marL="389890" marR="548640">
              <a:lnSpc>
                <a:spcPct val="15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lastTransitionTime: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2018-02-14T14:15:52Z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status: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"True"</a:t>
            </a:r>
            <a:endParaRPr sz="1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Ready</a:t>
            </a:r>
            <a:endParaRPr sz="1000">
              <a:latin typeface="Courier New"/>
              <a:cs typeface="Courier New"/>
            </a:endParaRPr>
          </a:p>
          <a:p>
            <a:pPr marL="389890" indent="-153035">
              <a:lnSpc>
                <a:spcPct val="100000"/>
              </a:lnSpc>
              <a:spcBef>
                <a:spcPts val="600"/>
              </a:spcBef>
              <a:buChar char="-"/>
              <a:tabLst>
                <a:tab pos="390525" algn="l"/>
              </a:tabLst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lastProbeTime: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null</a:t>
            </a:r>
            <a:endParaRPr sz="1000">
              <a:latin typeface="Courier New"/>
              <a:cs typeface="Courier New"/>
            </a:endParaRPr>
          </a:p>
          <a:p>
            <a:pPr marL="389890" marR="548640">
              <a:lnSpc>
                <a:spcPct val="15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lastTransitionTime: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2018-02-14T14:15:49Z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status: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"True"</a:t>
            </a:r>
            <a:endParaRPr sz="1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Initialized</a:t>
            </a:r>
            <a:endParaRPr sz="1000">
              <a:latin typeface="Courier New"/>
              <a:cs typeface="Courier New"/>
            </a:endParaRPr>
          </a:p>
          <a:p>
            <a:pPr marL="389890" indent="-153035">
              <a:lnSpc>
                <a:spcPct val="100000"/>
              </a:lnSpc>
              <a:spcBef>
                <a:spcPts val="600"/>
              </a:spcBef>
              <a:buChar char="-"/>
              <a:tabLst>
                <a:tab pos="390525" algn="l"/>
              </a:tabLst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lastProbeTime: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null</a:t>
            </a:r>
            <a:endParaRPr sz="1000">
              <a:latin typeface="Courier New"/>
              <a:cs typeface="Courier New"/>
            </a:endParaRPr>
          </a:p>
          <a:p>
            <a:pPr marL="389890" marR="548640">
              <a:lnSpc>
                <a:spcPct val="15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lastTransitionTime: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2018-02-14T14:15:49Z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status: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"True"</a:t>
            </a:r>
            <a:endParaRPr sz="1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0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PodScheduled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70184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Concepts and</a:t>
            </a:r>
            <a:r>
              <a:rPr sz="1800" spc="-8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2300" y="1737535"/>
            <a:ext cx="169989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17500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Core  Objects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313" y="1435180"/>
            <a:ext cx="230187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Namespaces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Pods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Selectors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75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Core</a:t>
            </a:r>
            <a:r>
              <a:rPr sz="3600" spc="-90" dirty="0"/>
              <a:t> </a:t>
            </a:r>
            <a:r>
              <a:rPr sz="3600" spc="-5" dirty="0"/>
              <a:t>Concepts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4132"/>
            <a:ext cx="7469505" cy="222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357495" algn="l"/>
              </a:tabLst>
            </a:pP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has </a:t>
            </a:r>
            <a:r>
              <a:rPr sz="3000" dirty="0">
                <a:latin typeface="Arial"/>
                <a:cs typeface="Arial"/>
              </a:rPr>
              <a:t>several core </a:t>
            </a:r>
            <a:r>
              <a:rPr sz="3000" spc="-5" dirty="0">
                <a:latin typeface="Arial"/>
                <a:cs typeface="Arial"/>
              </a:rPr>
              <a:t>building blocks  that </a:t>
            </a:r>
            <a:r>
              <a:rPr sz="3000" dirty="0">
                <a:latin typeface="Arial"/>
                <a:cs typeface="Arial"/>
              </a:rPr>
              <a:t>make </a:t>
            </a:r>
            <a:r>
              <a:rPr sz="3000" spc="-5" dirty="0">
                <a:latin typeface="Arial"/>
                <a:cs typeface="Arial"/>
              </a:rPr>
              <a:t>up the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foundation of	their higher  level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components.</a:t>
            </a:r>
            <a:endParaRPr sz="3000">
              <a:latin typeface="Arial"/>
              <a:cs typeface="Arial"/>
            </a:endParaRPr>
          </a:p>
          <a:p>
            <a:pPr marL="613410" algn="ctr">
              <a:lnSpc>
                <a:spcPct val="100000"/>
              </a:lnSpc>
              <a:spcBef>
                <a:spcPts val="1714"/>
              </a:spcBef>
            </a:pPr>
            <a:r>
              <a:rPr sz="4000" b="1" spc="-5" dirty="0">
                <a:latin typeface="Arial"/>
                <a:cs typeface="Arial"/>
              </a:rPr>
              <a:t>Namespaces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4231" y="3595424"/>
            <a:ext cx="1632585" cy="12395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83515">
              <a:lnSpc>
                <a:spcPts val="4760"/>
              </a:lnSpc>
              <a:spcBef>
                <a:spcPts val="290"/>
              </a:spcBef>
            </a:pPr>
            <a:r>
              <a:rPr sz="4000" b="1" spc="-5" dirty="0">
                <a:latin typeface="Arial"/>
                <a:cs typeface="Arial"/>
              </a:rPr>
              <a:t>Pods  Labels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6872" y="3616574"/>
            <a:ext cx="2311400" cy="12395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5240" marR="5080" indent="-3175">
              <a:lnSpc>
                <a:spcPts val="4760"/>
              </a:lnSpc>
              <a:spcBef>
                <a:spcPts val="290"/>
              </a:spcBef>
            </a:pPr>
            <a:r>
              <a:rPr sz="4000" b="1" spc="-5" dirty="0">
                <a:latin typeface="Arial"/>
                <a:cs typeface="Arial"/>
              </a:rPr>
              <a:t>Services  Selectors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82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Namespaces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7830184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Namespaces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logical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or environment, and are  the primary </a:t>
            </a:r>
            <a:r>
              <a:rPr sz="2400" dirty="0">
                <a:latin typeface="Arial"/>
                <a:cs typeface="Arial"/>
              </a:rPr>
              <a:t>method </a:t>
            </a:r>
            <a:r>
              <a:rPr sz="2400" spc="-5" dirty="0">
                <a:latin typeface="Arial"/>
                <a:cs typeface="Arial"/>
              </a:rPr>
              <a:t>of partitioning </a:t>
            </a:r>
            <a:r>
              <a:rPr sz="2400" dirty="0">
                <a:latin typeface="Arial"/>
                <a:cs typeface="Arial"/>
              </a:rPr>
              <a:t>a cluster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scoping  </a:t>
            </a:r>
            <a:r>
              <a:rPr sz="2400" spc="-5" dirty="0">
                <a:latin typeface="Arial"/>
                <a:cs typeface="Arial"/>
              </a:rPr>
              <a:t>access.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573" y="2772944"/>
            <a:ext cx="2656205" cy="171259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73342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Namespace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328930" marR="109918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prod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600" spc="-5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MyBigWebApp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6642" y="2772944"/>
            <a:ext cx="4724400" cy="1712595"/>
          </a:xfrm>
          <a:custGeom>
            <a:avLst/>
            <a:gdLst/>
            <a:ahLst/>
            <a:cxnLst/>
            <a:rect l="l" t="t" r="r" b="b"/>
            <a:pathLst>
              <a:path w="4724400" h="1712595">
                <a:moveTo>
                  <a:pt x="0" y="0"/>
                </a:moveTo>
                <a:lnTo>
                  <a:pt x="4724390" y="0"/>
                </a:lnTo>
                <a:lnTo>
                  <a:pt x="4724390" y="1712396"/>
                </a:lnTo>
                <a:lnTo>
                  <a:pt x="0" y="17123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02362" y="2839869"/>
            <a:ext cx="2755265" cy="11131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  <a:tabLst>
                <a:tab pos="1279525" algn="l"/>
                <a:tab pos="2193925" algn="l"/>
              </a:tabLst>
            </a:pPr>
            <a:r>
              <a:rPr sz="12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kubectl get ns --show-labels  NAME	STATUS	AGE</a:t>
            </a:r>
            <a:endParaRPr sz="1200">
              <a:latin typeface="Courier New"/>
              <a:cs typeface="Courier New"/>
            </a:endParaRPr>
          </a:p>
          <a:p>
            <a:pPr marR="278130" algn="just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default Active 11h  kube-public Active 11h  kube-system Active 11h  prod Active</a:t>
            </a:r>
            <a:r>
              <a:rPr sz="1200" spc="68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6s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1093" y="3020844"/>
            <a:ext cx="138493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LABELS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25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25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1200">
              <a:latin typeface="Courier New"/>
              <a:cs typeface="Courier New"/>
            </a:endParaRPr>
          </a:p>
          <a:p>
            <a:pPr marR="5080" indent="-635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  app=MyBigWebApp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Default</a:t>
            </a:r>
            <a:r>
              <a:rPr sz="3600" spc="-90" dirty="0"/>
              <a:t> </a:t>
            </a:r>
            <a:r>
              <a:rPr sz="3600" spc="-5" dirty="0"/>
              <a:t>Namespaces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82765" y="1448447"/>
          <a:ext cx="3994784" cy="1339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37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 marR="38735">
                        <a:lnSpc>
                          <a:spcPts val="1420"/>
                        </a:lnSpc>
                        <a:spcBef>
                          <a:spcPts val="5"/>
                        </a:spcBef>
                        <a:tabLst>
                          <a:tab pos="1365250" algn="l"/>
                          <a:tab pos="2279650" algn="l"/>
                        </a:tabLst>
                      </a:pPr>
                      <a:r>
                        <a:rPr sz="12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 ns --show-labels  NAME	STATUS	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43204" algn="r">
                        <a:lnSpc>
                          <a:spcPts val="1345"/>
                        </a:lnSpc>
                        <a:spcBef>
                          <a:spcPts val="1210"/>
                        </a:spcBef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LABELS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85725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default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Active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11h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3204" algn="r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&lt;none&gt;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7">
                <a:tc>
                  <a:txBody>
                    <a:bodyPr/>
                    <a:lstStyle/>
                    <a:p>
                      <a:pPr marL="85725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kube-public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Active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11h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3204" algn="r">
                        <a:lnSpc>
                          <a:spcPts val="1325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&lt;none&gt;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166">
                <a:tc>
                  <a:txBody>
                    <a:bodyPr/>
                    <a:lstStyle/>
                    <a:p>
                      <a:pPr marL="85725">
                        <a:lnSpc>
                          <a:spcPts val="1420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kube-system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420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Active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1420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11h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204" algn="r">
                        <a:lnSpc>
                          <a:spcPts val="1420"/>
                        </a:lnSpc>
                      </a:pPr>
                      <a:r>
                        <a:rPr sz="12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&lt;none&gt;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74723" y="1337180"/>
            <a:ext cx="7665084" cy="34772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3744595" indent="-412750">
              <a:lnSpc>
                <a:spcPts val="2850"/>
              </a:lnSpc>
              <a:spcBef>
                <a:spcPts val="219"/>
              </a:spcBef>
              <a:buClr>
                <a:srgbClr val="000000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1154CC"/>
                </a:solidFill>
                <a:latin typeface="Courier New"/>
                <a:cs typeface="Courier New"/>
              </a:rPr>
              <a:t>default</a:t>
            </a:r>
            <a:r>
              <a:rPr sz="2400" spc="-5" dirty="0">
                <a:latin typeface="Arial"/>
                <a:cs typeface="Arial"/>
              </a:rPr>
              <a:t>: The default  namespace for any object  without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namespace.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630"/>
              </a:spcBef>
              <a:buClr>
                <a:srgbClr val="000000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1154CC"/>
                </a:solidFill>
                <a:latin typeface="Courier New"/>
                <a:cs typeface="Courier New"/>
              </a:rPr>
              <a:t>kube-system</a:t>
            </a:r>
            <a:r>
              <a:rPr sz="2400" spc="-5" dirty="0">
                <a:latin typeface="Arial"/>
                <a:cs typeface="Arial"/>
              </a:rPr>
              <a:t>: Acts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436245" marR="940435">
              <a:lnSpc>
                <a:spcPts val="2850"/>
              </a:lnSpc>
              <a:spcBef>
                <a:spcPts val="370"/>
              </a:spcBef>
            </a:pPr>
            <a:r>
              <a:rPr sz="2400" spc="-5" dirty="0">
                <a:latin typeface="Arial"/>
                <a:cs typeface="Arial"/>
              </a:rPr>
              <a:t>the home for objects and </a:t>
            </a:r>
            <a:r>
              <a:rPr sz="2400" dirty="0">
                <a:latin typeface="Arial"/>
                <a:cs typeface="Arial"/>
              </a:rPr>
              <a:t>resources created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 Kubernetes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itself.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465"/>
              </a:spcBef>
              <a:buClr>
                <a:srgbClr val="000000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1154CC"/>
                </a:solidFill>
                <a:latin typeface="Courier New"/>
                <a:cs typeface="Courier New"/>
              </a:rPr>
              <a:t>kube-public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A special </a:t>
            </a:r>
            <a:r>
              <a:rPr sz="2400" spc="-5" dirty="0">
                <a:latin typeface="Arial"/>
                <a:cs typeface="Arial"/>
              </a:rPr>
              <a:t>namespace; </a:t>
            </a:r>
            <a:r>
              <a:rPr sz="2400" dirty="0">
                <a:latin typeface="Arial"/>
                <a:cs typeface="Arial"/>
              </a:rPr>
              <a:t>readable </a:t>
            </a:r>
            <a:r>
              <a:rPr sz="2400" spc="-5" dirty="0">
                <a:latin typeface="Arial"/>
                <a:cs typeface="Arial"/>
              </a:rPr>
              <a:t>by all  users that is </a:t>
            </a:r>
            <a:r>
              <a:rPr sz="2400" dirty="0">
                <a:latin typeface="Arial"/>
                <a:cs typeface="Arial"/>
              </a:rPr>
              <a:t>reserved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bootstrapping and  </a:t>
            </a:r>
            <a:r>
              <a:rPr sz="2400" dirty="0">
                <a:latin typeface="Arial"/>
                <a:cs typeface="Arial"/>
              </a:rPr>
              <a:t>configuration.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887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4872990" cy="31915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189230" indent="-412750">
              <a:lnSpc>
                <a:spcPts val="285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Atomic unit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smallest </a:t>
            </a:r>
            <a:r>
              <a:rPr sz="2400" spc="-5" dirty="0">
                <a:latin typeface="Arial"/>
                <a:cs typeface="Arial"/>
              </a:rPr>
              <a:t>“</a:t>
            </a:r>
            <a:r>
              <a:rPr sz="2400" i="1" spc="-5" dirty="0">
                <a:latin typeface="Arial"/>
                <a:cs typeface="Arial"/>
              </a:rPr>
              <a:t>unit of  work</a:t>
            </a:r>
            <a:r>
              <a:rPr sz="2400" spc="-5" dirty="0">
                <a:latin typeface="Arial"/>
                <a:cs typeface="Arial"/>
              </a:rPr>
              <a:t>”of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Kubernetes.</a:t>
            </a:r>
            <a:endParaRPr sz="2400">
              <a:latin typeface="Arial"/>
              <a:cs typeface="Arial"/>
            </a:endParaRPr>
          </a:p>
          <a:p>
            <a:pPr marL="424815" marR="41465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Foundational building block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 Kubernetes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Workloads.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Pods are one or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containers 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share volumes, a </a:t>
            </a:r>
            <a:r>
              <a:rPr sz="2400" spc="-5" dirty="0">
                <a:latin typeface="Arial"/>
                <a:cs typeface="Arial"/>
              </a:rPr>
              <a:t>network  namespace, and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 of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single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context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587" y="1219672"/>
            <a:ext cx="2903469" cy="368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144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Pod</a:t>
            </a:r>
            <a:r>
              <a:rPr sz="3600" spc="-95" dirty="0"/>
              <a:t> </a:t>
            </a:r>
            <a:r>
              <a:rPr sz="3600" spc="-5" dirty="0"/>
              <a:t>Examples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2940685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85090" marR="1774825" indent="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multi-container-example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250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59410" indent="-137795">
              <a:lnSpc>
                <a:spcPts val="1050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59410" marR="1843405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6570" lvl="1" indent="-137795">
              <a:lnSpc>
                <a:spcPts val="1005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49657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</a:t>
            </a:r>
            <a:endParaRPr sz="900">
              <a:latin typeface="Courier New"/>
              <a:cs typeface="Courier New"/>
            </a:endParaRPr>
          </a:p>
          <a:p>
            <a:pPr marL="359410" indent="-137795">
              <a:lnSpc>
                <a:spcPts val="1050"/>
              </a:lnSpc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59410" marR="1843405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alpine:latest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["/bin/sh", "-c"]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496570">
              <a:lnSpc>
                <a:spcPts val="1005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while true;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0890" marR="1500505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date &gt;&gt; /html/index.html;  sleep</a:t>
            </a:r>
            <a:r>
              <a:rPr sz="9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59410" marR="2734945" indent="274320">
              <a:lnSpc>
                <a:spcPts val="1050"/>
              </a:lnSpc>
            </a:pP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done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496570" marR="2392045" lvl="1" indent="-137160">
              <a:lnSpc>
                <a:spcPts val="1050"/>
              </a:lnSpc>
              <a:buChar char="-"/>
              <a:tabLst>
                <a:tab pos="49720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mountPath: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/html</a:t>
            </a:r>
            <a:endParaRPr sz="900">
              <a:latin typeface="Courier New"/>
              <a:cs typeface="Courier New"/>
            </a:endParaRPr>
          </a:p>
          <a:p>
            <a:pPr marL="222250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59410" marR="2803525" indent="-137160">
              <a:lnSpc>
                <a:spcPts val="1050"/>
              </a:lnSpc>
              <a:spcBef>
                <a:spcPts val="45"/>
              </a:spcBef>
              <a:buChar char="-"/>
              <a:tabLst>
                <a:tab pos="360045" algn="l"/>
              </a:tabLst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emptyDir: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219392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158432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pod-example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572770" marR="243204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25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566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What </a:t>
            </a:r>
            <a:r>
              <a:rPr sz="3600" spc="-5" dirty="0"/>
              <a:t>is</a:t>
            </a:r>
            <a:r>
              <a:rPr sz="3600" spc="-95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46695" cy="2829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Project that was </a:t>
            </a:r>
            <a:r>
              <a:rPr sz="2400" dirty="0">
                <a:latin typeface="Arial"/>
                <a:cs typeface="Arial"/>
              </a:rPr>
              <a:t>spun </a:t>
            </a:r>
            <a:r>
              <a:rPr sz="2400" spc="-5" dirty="0">
                <a:latin typeface="Arial"/>
                <a:cs typeface="Arial"/>
              </a:rPr>
              <a:t>out of Google as an open </a:t>
            </a:r>
            <a:r>
              <a:rPr sz="2400" dirty="0">
                <a:latin typeface="Arial"/>
                <a:cs typeface="Arial"/>
              </a:rPr>
              <a:t>source  container </a:t>
            </a:r>
            <a:r>
              <a:rPr sz="2400" spc="-5" dirty="0">
                <a:latin typeface="Arial"/>
                <a:cs typeface="Arial"/>
              </a:rPr>
              <a:t>orchestration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platform.</a:t>
            </a:r>
            <a:endParaRPr sz="2400">
              <a:latin typeface="Arial"/>
              <a:cs typeface="Arial"/>
            </a:endParaRPr>
          </a:p>
          <a:p>
            <a:pPr marL="424815" marR="47625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Built from the lessons learned in the experiences of  developing and </a:t>
            </a:r>
            <a:r>
              <a:rPr sz="2400" dirty="0">
                <a:latin typeface="Arial"/>
                <a:cs typeface="Arial"/>
              </a:rPr>
              <a:t>running </a:t>
            </a:r>
            <a:r>
              <a:rPr sz="2400" spc="-5" dirty="0">
                <a:latin typeface="Arial"/>
                <a:cs typeface="Arial"/>
              </a:rPr>
              <a:t>Google’s Borg 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Omega.</a:t>
            </a:r>
            <a:endParaRPr sz="2400">
              <a:latin typeface="Arial"/>
              <a:cs typeface="Arial"/>
            </a:endParaRPr>
          </a:p>
          <a:p>
            <a:pPr marL="424815" marR="28194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Designed from the ground-up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loosely coupled  </a:t>
            </a:r>
            <a:r>
              <a:rPr sz="2400" dirty="0">
                <a:latin typeface="Arial"/>
                <a:cs typeface="Arial"/>
              </a:rPr>
              <a:t>collection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components centered </a:t>
            </a:r>
            <a:r>
              <a:rPr sz="2400" spc="-5" dirty="0">
                <a:latin typeface="Arial"/>
                <a:cs typeface="Arial"/>
              </a:rPr>
              <a:t>around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deploying,  </a:t>
            </a:r>
            <a:r>
              <a:rPr sz="2400" dirty="0">
                <a:latin typeface="Arial"/>
                <a:cs typeface="Arial"/>
              </a:rPr>
              <a:t>maintaining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scaling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workloads.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395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Key </a:t>
            </a:r>
            <a:r>
              <a:rPr sz="3600" spc="-10" dirty="0"/>
              <a:t>Pod </a:t>
            </a:r>
            <a:r>
              <a:rPr sz="3600" spc="-5" dirty="0"/>
              <a:t>Container</a:t>
            </a:r>
            <a:r>
              <a:rPr sz="3600" spc="-90" dirty="0"/>
              <a:t> </a:t>
            </a:r>
            <a:r>
              <a:rPr sz="3600" spc="-5" dirty="0"/>
              <a:t>Attributes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138298"/>
            <a:ext cx="4153535" cy="35306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The name of 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image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container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379095" marR="12446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ports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array of ports to expose.  Can be granted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friendly name and  protocol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env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array of environment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 marL="379095" marR="9969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command </a:t>
            </a:r>
            <a:r>
              <a:rPr sz="1800" dirty="0">
                <a:latin typeface="Courier New"/>
                <a:cs typeface="Courier New"/>
              </a:rPr>
              <a:t>- </a:t>
            </a:r>
            <a:r>
              <a:rPr sz="1800" spc="-5" dirty="0">
                <a:latin typeface="Arial"/>
                <a:cs typeface="Arial"/>
              </a:rPr>
              <a:t>Entrypoint array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(equiv  </a:t>
            </a:r>
            <a:r>
              <a:rPr sz="1800" spc="-5" dirty="0">
                <a:latin typeface="Arial"/>
                <a:cs typeface="Arial"/>
              </a:rPr>
              <a:t>to Docker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ENTRYPOINT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marR="48069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args</a:t>
            </a:r>
            <a:r>
              <a:rPr sz="1800" spc="-67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Arguments to pass to the  </a:t>
            </a:r>
            <a:r>
              <a:rPr sz="1800" dirty="0">
                <a:latin typeface="Arial"/>
                <a:cs typeface="Arial"/>
              </a:rPr>
              <a:t>command (equiv </a:t>
            </a:r>
            <a:r>
              <a:rPr sz="1800" spc="-5" dirty="0">
                <a:latin typeface="Arial"/>
                <a:cs typeface="Arial"/>
              </a:rPr>
              <a:t>to Docker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CMD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0789" y="1200147"/>
            <a:ext cx="370649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0293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ourier New"/>
                <a:cs typeface="Courier New"/>
              </a:rPr>
              <a:t>Container</a:t>
            </a:r>
            <a:endParaRPr sz="24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195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85725" marR="44259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3405" marR="1052195" indent="-243840">
              <a:lnSpc>
                <a:spcPct val="101600"/>
              </a:lnSpc>
              <a:buChar char="-"/>
              <a:tabLst>
                <a:tab pos="573405" algn="l"/>
              </a:tabLst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name: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http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protocol:</a:t>
            </a:r>
            <a:r>
              <a:rPr sz="16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TCP</a:t>
            </a:r>
            <a:endParaRPr sz="16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endParaRPr sz="1600">
              <a:latin typeface="Courier New"/>
              <a:cs typeface="Courier New"/>
            </a:endParaRPr>
          </a:p>
          <a:p>
            <a:pPr marL="573405" marR="1174115" indent="-243840">
              <a:lnSpc>
                <a:spcPct val="101600"/>
              </a:lnSpc>
              <a:buChar char="-"/>
              <a:tabLst>
                <a:tab pos="573405" algn="l"/>
              </a:tabLst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MYVAR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value: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isAwesome</a:t>
            </a:r>
            <a:endParaRPr sz="16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command: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600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“-c”]</a:t>
            </a:r>
            <a:endParaRPr sz="16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args: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[“echo</a:t>
            </a:r>
            <a:r>
              <a:rPr sz="16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${MYVAR}”]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47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Labels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5027930" cy="2829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7683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key-value </a:t>
            </a:r>
            <a:r>
              <a:rPr sz="2400" spc="-5" dirty="0">
                <a:latin typeface="Arial"/>
                <a:cs typeface="Arial"/>
              </a:rPr>
              <a:t>pairs that are used to  identify, describe and group  together </a:t>
            </a:r>
            <a:r>
              <a:rPr sz="2400" dirty="0">
                <a:latin typeface="Arial"/>
                <a:cs typeface="Arial"/>
              </a:rPr>
              <a:t>related sets </a:t>
            </a:r>
            <a:r>
              <a:rPr sz="2400" spc="-5" dirty="0">
                <a:latin typeface="Arial"/>
                <a:cs typeface="Arial"/>
              </a:rPr>
              <a:t>of objects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dirty="0">
                <a:latin typeface="Arial"/>
                <a:cs typeface="Arial"/>
              </a:rPr>
              <a:t>resources.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NOT </a:t>
            </a:r>
            <a:r>
              <a:rPr sz="2400" dirty="0">
                <a:latin typeface="Arial"/>
                <a:cs typeface="Arial"/>
              </a:rPr>
              <a:t>characteristic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uniqueness.</a:t>
            </a:r>
            <a:endParaRPr sz="2400">
              <a:latin typeface="Arial"/>
              <a:cs typeface="Arial"/>
            </a:endParaRPr>
          </a:p>
          <a:p>
            <a:pPr marL="424815" marR="40005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strict syntax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slightly  </a:t>
            </a:r>
            <a:r>
              <a:rPr sz="2400" spc="-5" dirty="0">
                <a:latin typeface="Arial"/>
                <a:cs typeface="Arial"/>
              </a:rPr>
              <a:t>limited </a:t>
            </a:r>
            <a:r>
              <a:rPr sz="2400" dirty="0">
                <a:latin typeface="Arial"/>
                <a:cs typeface="Arial"/>
              </a:rPr>
              <a:t>character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set*.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3" y="4733829"/>
            <a:ext cx="45643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*</a:t>
            </a:r>
            <a:r>
              <a:rPr sz="800" spc="-35" dirty="0">
                <a:solidFill>
                  <a:srgbClr val="175DA1"/>
                </a:solidFill>
                <a:latin typeface="Arial"/>
                <a:cs typeface="Arial"/>
              </a:rPr>
              <a:t> </a:t>
            </a:r>
            <a:r>
              <a:rPr sz="8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  <a:hlinkClick r:id="rId2"/>
              </a:rPr>
              <a:t>https://kubernetes.io/docs/concepts/overview/working-with-objects/labels/#syntax-and-character-se</a:t>
            </a:r>
            <a:r>
              <a:rPr sz="800" spc="-5" dirty="0">
                <a:solidFill>
                  <a:srgbClr val="175DA1"/>
                </a:solidFill>
                <a:latin typeface="Arial"/>
                <a:cs typeface="Arial"/>
                <a:hlinkClick r:id="rId2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0538" y="1175337"/>
            <a:ext cx="2973293" cy="3775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20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Label</a:t>
            </a:r>
            <a:r>
              <a:rPr sz="3600" spc="-90" dirty="0"/>
              <a:t> </a:t>
            </a:r>
            <a:r>
              <a:rPr sz="3600" spc="-5" dirty="0"/>
              <a:t>Example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57199" y="1288122"/>
            <a:ext cx="3994785" cy="3637915"/>
          </a:xfrm>
          <a:custGeom>
            <a:avLst/>
            <a:gdLst/>
            <a:ahLst/>
            <a:cxnLst/>
            <a:rect l="l" t="t" r="r" b="b"/>
            <a:pathLst>
              <a:path w="3994785" h="3637915">
                <a:moveTo>
                  <a:pt x="0" y="0"/>
                </a:moveTo>
                <a:lnTo>
                  <a:pt x="3994491" y="0"/>
                </a:lnTo>
                <a:lnTo>
                  <a:pt x="3994491" y="3637792"/>
                </a:lnTo>
                <a:lnTo>
                  <a:pt x="0" y="36377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223" y="1353017"/>
            <a:ext cx="3683000" cy="32410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95580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255904" marR="61404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pod-label-example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600">
              <a:latin typeface="Courier New"/>
              <a:cs typeface="Courier New"/>
            </a:endParaRPr>
          </a:p>
          <a:p>
            <a:pPr marL="499745" marR="195580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6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60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600">
              <a:latin typeface="Courier New"/>
              <a:cs typeface="Courier New"/>
            </a:endParaRPr>
          </a:p>
          <a:p>
            <a:pPr marL="499745" marR="508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600" spc="-3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0538" y="1175337"/>
            <a:ext cx="2973293" cy="3775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080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Selectors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394779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Selectors use labels to filter  or </a:t>
            </a:r>
            <a:r>
              <a:rPr sz="2400" dirty="0">
                <a:latin typeface="Arial"/>
                <a:cs typeface="Arial"/>
              </a:rPr>
              <a:t>select </a:t>
            </a:r>
            <a:r>
              <a:rPr sz="2400" spc="-5" dirty="0">
                <a:latin typeface="Arial"/>
                <a:cs typeface="Arial"/>
              </a:rPr>
              <a:t>objects, and are  used throughout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Kubernetes.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9165" y="1244097"/>
            <a:ext cx="377761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219075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299085" marR="1017269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pod-label-example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512445" marR="219075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4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400">
              <a:latin typeface="Courier New"/>
              <a:cs typeface="Courier New"/>
            </a:endParaRPr>
          </a:p>
          <a:p>
            <a:pPr marL="85725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908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299085">
              <a:lnSpc>
                <a:spcPts val="1650"/>
              </a:lnSpc>
            </a:pPr>
            <a:r>
              <a:rPr sz="14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4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  <a:p>
            <a:pPr marL="512445" marR="48387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400">
              <a:latin typeface="Courier New"/>
              <a:cs typeface="Courier New"/>
            </a:endParaRPr>
          </a:p>
          <a:p>
            <a:pPr marL="298450" marR="1231265" indent="213360">
              <a:lnSpc>
                <a:spcPts val="1650"/>
              </a:lnSpc>
            </a:pPr>
            <a:r>
              <a:rPr sz="14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4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nodeSelector:</a:t>
            </a:r>
            <a:endParaRPr sz="1400">
              <a:latin typeface="Courier New"/>
              <a:cs typeface="Courier New"/>
            </a:endParaRPr>
          </a:p>
          <a:p>
            <a:pPr marL="512445">
              <a:lnSpc>
                <a:spcPts val="160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gpu:</a:t>
            </a:r>
            <a:r>
              <a:rPr sz="14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7199" y="1335672"/>
            <a:ext cx="2251710" cy="222694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197610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222250" marR="44323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pod-label-example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900">
              <a:latin typeface="Courier New"/>
              <a:cs typeface="Courier New"/>
            </a:endParaRPr>
          </a:p>
          <a:p>
            <a:pPr marL="359410" marR="119761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9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900" spc="-5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900">
              <a:latin typeface="Courier New"/>
              <a:cs typeface="Courier New"/>
            </a:endParaRPr>
          </a:p>
          <a:p>
            <a:pPr marL="85090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25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222250">
              <a:lnSpc>
                <a:spcPts val="1050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59410" marR="100330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900">
              <a:latin typeface="Courier New"/>
              <a:cs typeface="Courier New"/>
            </a:endParaRPr>
          </a:p>
          <a:p>
            <a:pPr marL="222885" marR="580390" indent="136525">
              <a:lnSpc>
                <a:spcPts val="1050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9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 nodeSelector:</a:t>
            </a:r>
            <a:endParaRPr sz="900">
              <a:latin typeface="Courier New"/>
              <a:cs typeface="Courier New"/>
            </a:endParaRPr>
          </a:p>
          <a:p>
            <a:pPr marL="359410">
              <a:lnSpc>
                <a:spcPts val="1019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gpu:</a:t>
            </a:r>
            <a:r>
              <a:rPr sz="9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0219" y="1120150"/>
            <a:ext cx="5946562" cy="3775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3361" y="394213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Selector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Example</a:t>
            </a:r>
            <a:endParaRPr sz="3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85090" marR="396240">
              <a:lnSpc>
                <a:spcPct val="100699"/>
              </a:lnSpc>
              <a:spcBef>
                <a:spcPts val="1185"/>
              </a:spcBef>
            </a:pPr>
            <a:r>
              <a:rPr sz="1800" b="1" spc="-5" dirty="0">
                <a:latin typeface="Arial"/>
                <a:cs typeface="Arial"/>
              </a:rPr>
              <a:t>Equality based </a:t>
            </a:r>
            <a:r>
              <a:rPr sz="1800" dirty="0">
                <a:latin typeface="Arial"/>
                <a:cs typeface="Arial"/>
              </a:rPr>
              <a:t>selectors </a:t>
            </a:r>
            <a:r>
              <a:rPr sz="1800" spc="-5" dirty="0">
                <a:latin typeface="Arial"/>
                <a:cs typeface="Arial"/>
              </a:rPr>
              <a:t>allow for  </a:t>
            </a:r>
            <a:r>
              <a:rPr sz="1800" dirty="0">
                <a:latin typeface="Arial"/>
                <a:cs typeface="Arial"/>
              </a:rPr>
              <a:t>simple </a:t>
            </a:r>
            <a:r>
              <a:rPr sz="1800" spc="-5" dirty="0">
                <a:latin typeface="Arial"/>
                <a:cs typeface="Arial"/>
              </a:rPr>
              <a:t>filtering </a:t>
            </a:r>
            <a:r>
              <a:rPr sz="1800" dirty="0">
                <a:latin typeface="Arial"/>
                <a:cs typeface="Arial"/>
              </a:rPr>
              <a:t>(=,==,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!=).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68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Selector</a:t>
            </a:r>
            <a:r>
              <a:rPr sz="3600" spc="-95" dirty="0"/>
              <a:t> </a:t>
            </a:r>
            <a:r>
              <a:rPr sz="3600" spc="-5" dirty="0"/>
              <a:t>Types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692265" y="1200147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4" h="3726179">
                <a:moveTo>
                  <a:pt x="0" y="0"/>
                </a:moveTo>
                <a:lnTo>
                  <a:pt x="3994491" y="0"/>
                </a:lnTo>
                <a:lnTo>
                  <a:pt x="3994491" y="3725692"/>
                </a:lnTo>
                <a:lnTo>
                  <a:pt x="0" y="37256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65287" y="1340228"/>
            <a:ext cx="381063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4511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Set-based </a:t>
            </a:r>
            <a:r>
              <a:rPr sz="1800" dirty="0">
                <a:latin typeface="Arial"/>
                <a:cs typeface="Arial"/>
              </a:rPr>
              <a:t>selectors </a:t>
            </a:r>
            <a:r>
              <a:rPr sz="1800" spc="-5" dirty="0">
                <a:latin typeface="Arial"/>
                <a:cs typeface="Arial"/>
              </a:rPr>
              <a:t>are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supported  </a:t>
            </a:r>
            <a:r>
              <a:rPr sz="1800" spc="-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limited </a:t>
            </a:r>
            <a:r>
              <a:rPr sz="1800" dirty="0">
                <a:latin typeface="Arial"/>
                <a:cs typeface="Arial"/>
              </a:rPr>
              <a:t>subset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However, they provide </a:t>
            </a:r>
            <a:r>
              <a:rPr sz="1800" dirty="0">
                <a:latin typeface="Arial"/>
                <a:cs typeface="Arial"/>
              </a:rPr>
              <a:t>a method </a:t>
            </a:r>
            <a:r>
              <a:rPr sz="1800" spc="-5" dirty="0">
                <a:latin typeface="Arial"/>
                <a:cs typeface="Arial"/>
              </a:rPr>
              <a:t>of  filtering on </a:t>
            </a:r>
            <a:r>
              <a:rPr sz="1800" dirty="0">
                <a:latin typeface="Arial"/>
                <a:cs typeface="Arial"/>
              </a:rPr>
              <a:t>a set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values, </a:t>
            </a:r>
            <a:r>
              <a:rPr sz="1800" spc="-5" dirty="0">
                <a:latin typeface="Arial"/>
                <a:cs typeface="Arial"/>
              </a:rPr>
              <a:t>and  </a:t>
            </a:r>
            <a:r>
              <a:rPr sz="1800" dirty="0">
                <a:latin typeface="Arial"/>
                <a:cs typeface="Arial"/>
              </a:rPr>
              <a:t>supports multiple </a:t>
            </a:r>
            <a:r>
              <a:rPr sz="1800" spc="-5" dirty="0">
                <a:latin typeface="Arial"/>
                <a:cs typeface="Arial"/>
              </a:rPr>
              <a:t>operators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including: 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in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notin</a:t>
            </a:r>
            <a:r>
              <a:rPr sz="1800" spc="-5" dirty="0">
                <a:latin typeface="Arial"/>
                <a:cs typeface="Arial"/>
              </a:rPr>
              <a:t>, and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exist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1789" y="3171793"/>
            <a:ext cx="3313429" cy="140970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29565" marR="902969" indent="-243840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selector:  matchExpressions:</a:t>
            </a:r>
            <a:endParaRPr sz="1600">
              <a:latin typeface="Courier New"/>
              <a:cs typeface="Courier New"/>
            </a:endParaRPr>
          </a:p>
          <a:p>
            <a:pPr marL="817244" marR="1024890" indent="-243840">
              <a:lnSpc>
                <a:spcPct val="101600"/>
              </a:lnSpc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key: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gpu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operator: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in</a:t>
            </a:r>
            <a:endParaRPr sz="1600">
              <a:latin typeface="Courier New"/>
              <a:cs typeface="Courier New"/>
            </a:endParaRPr>
          </a:p>
          <a:p>
            <a:pPr marL="817244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values:</a:t>
            </a:r>
            <a:r>
              <a:rPr sz="1600" spc="-3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[“nvidia”]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998" y="3180643"/>
            <a:ext cx="3313429" cy="139255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28930" marR="1512570" indent="-243840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selector:  matchLabels: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gpu: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786370" cy="2720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Unified method of accessing </a:t>
            </a:r>
            <a:r>
              <a:rPr sz="2400" spc="-5" dirty="0">
                <a:latin typeface="Arial"/>
                <a:cs typeface="Arial"/>
              </a:rPr>
              <a:t>the exposed workloads 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Durable resource </a:t>
            </a:r>
            <a:r>
              <a:rPr sz="2400" dirty="0">
                <a:latin typeface="Arial"/>
                <a:cs typeface="Arial"/>
              </a:rPr>
              <a:t>(unlike </a:t>
            </a:r>
            <a:r>
              <a:rPr sz="2400" spc="-5" dirty="0">
                <a:latin typeface="Arial"/>
                <a:cs typeface="Arial"/>
              </a:rPr>
              <a:t>Pods)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cluster-unique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</a:t>
            </a:r>
            <a:r>
              <a:rPr sz="2400" spc="-5" dirty="0">
                <a:latin typeface="Arial"/>
                <a:cs typeface="Arial"/>
              </a:rPr>
              <a:t>namespaced DNS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2195"/>
              </a:spcBef>
            </a:pPr>
            <a:r>
              <a:rPr sz="2200" b="1" spc="-5" dirty="0">
                <a:solidFill>
                  <a:srgbClr val="CC4124"/>
                </a:solidFill>
                <a:latin typeface="Courier New"/>
                <a:cs typeface="Courier New"/>
              </a:rPr>
              <a:t>&lt;service</a:t>
            </a:r>
            <a:r>
              <a:rPr sz="2200" b="1" spc="-60" dirty="0">
                <a:solidFill>
                  <a:srgbClr val="CC4124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CC4124"/>
                </a:solidFill>
                <a:latin typeface="Courier New"/>
                <a:cs typeface="Courier New"/>
              </a:rPr>
              <a:t>name&gt;</a:t>
            </a:r>
            <a:r>
              <a:rPr sz="2200" b="1" spc="-5" dirty="0">
                <a:latin typeface="Courier New"/>
                <a:cs typeface="Courier New"/>
              </a:rPr>
              <a:t>.</a:t>
            </a:r>
            <a:r>
              <a:rPr sz="2200" b="1" spc="-5" dirty="0">
                <a:solidFill>
                  <a:srgbClr val="F6B16B"/>
                </a:solidFill>
                <a:latin typeface="Courier New"/>
                <a:cs typeface="Courier New"/>
              </a:rPr>
              <a:t>&lt;namespace&gt;</a:t>
            </a:r>
            <a:r>
              <a:rPr sz="2200" b="1" spc="-5" dirty="0">
                <a:latin typeface="Courier New"/>
                <a:cs typeface="Courier New"/>
              </a:rPr>
              <a:t>.svc.cluster.local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131441"/>
            <a:ext cx="7397750" cy="18732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Target Pods using </a:t>
            </a:r>
            <a:r>
              <a:rPr sz="2400" b="1" spc="-5" dirty="0">
                <a:latin typeface="Arial"/>
                <a:cs typeface="Arial"/>
              </a:rPr>
              <a:t>equality based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selectors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to provide </a:t>
            </a:r>
            <a:r>
              <a:rPr sz="2400" dirty="0">
                <a:latin typeface="Arial"/>
                <a:cs typeface="Arial"/>
              </a:rPr>
              <a:t>simple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load-balancing.</a:t>
            </a:r>
            <a:endParaRPr sz="2400">
              <a:latin typeface="Arial"/>
              <a:cs typeface="Arial"/>
            </a:endParaRPr>
          </a:p>
          <a:p>
            <a:pPr marL="424815" marR="376555" indent="-412750">
              <a:lnSpc>
                <a:spcPts val="2850"/>
              </a:lnSpc>
              <a:spcBef>
                <a:spcPts val="114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acts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daemon that </a:t>
            </a:r>
            <a:r>
              <a:rPr sz="2400" dirty="0">
                <a:latin typeface="Arial"/>
                <a:cs typeface="Arial"/>
              </a:rPr>
              <a:t>creates </a:t>
            </a:r>
            <a:r>
              <a:rPr sz="2400" b="1" spc="-5" dirty="0">
                <a:latin typeface="Arial"/>
                <a:cs typeface="Arial"/>
              </a:rPr>
              <a:t>local  entries </a:t>
            </a:r>
            <a:r>
              <a:rPr sz="2400" spc="-5" dirty="0">
                <a:latin typeface="Arial"/>
                <a:cs typeface="Arial"/>
              </a:rPr>
              <a:t>in the host’s iptables for every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092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Service</a:t>
            </a:r>
            <a:r>
              <a:rPr sz="3600" spc="-95" dirty="0"/>
              <a:t> </a:t>
            </a:r>
            <a:r>
              <a:rPr sz="3600" spc="-5" dirty="0"/>
              <a:t>Types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7932"/>
            <a:ext cx="5483225" cy="2463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There are </a:t>
            </a:r>
            <a:r>
              <a:rPr sz="3000" dirty="0">
                <a:latin typeface="Arial"/>
                <a:cs typeface="Arial"/>
              </a:rPr>
              <a:t>4 major service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types: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ClusterIP</a:t>
            </a:r>
            <a:r>
              <a:rPr sz="3000" b="1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(default)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NodePort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LoadBalancer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ExternalName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782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ClusterIP</a:t>
            </a:r>
            <a:r>
              <a:rPr sz="3600" spc="-90" dirty="0"/>
              <a:t> </a:t>
            </a:r>
            <a:r>
              <a:rPr sz="3600" spc="-5" dirty="0"/>
              <a:t>Service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425153"/>
            <a:ext cx="403923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ClusterIP </a:t>
            </a:r>
            <a:r>
              <a:rPr sz="2400" dirty="0">
                <a:latin typeface="Arial"/>
                <a:cs typeface="Arial"/>
              </a:rPr>
              <a:t>services </a:t>
            </a:r>
            <a:r>
              <a:rPr sz="2400" spc="-5" dirty="0">
                <a:latin typeface="Arial"/>
                <a:cs typeface="Arial"/>
              </a:rPr>
              <a:t>exposes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 service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strictly cluster  </a:t>
            </a:r>
            <a:r>
              <a:rPr sz="2400" spc="-5" dirty="0">
                <a:latin typeface="Arial"/>
                <a:cs typeface="Arial"/>
              </a:rPr>
              <a:t>internal </a:t>
            </a:r>
            <a:r>
              <a:rPr sz="2400" dirty="0">
                <a:latin typeface="Arial"/>
                <a:cs typeface="Arial"/>
              </a:rPr>
              <a:t>virtual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0289" y="1288122"/>
            <a:ext cx="325691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145605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72453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example-prod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572770" marR="1456055" indent="-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selector:  app: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6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 marR="1090295" indent="-243840">
              <a:lnSpc>
                <a:spcPct val="101600"/>
              </a:lnSpc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protocol:</a:t>
            </a:r>
            <a:r>
              <a:rPr sz="16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port: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987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What </a:t>
            </a:r>
            <a:r>
              <a:rPr sz="3600" spc="-5" dirty="0"/>
              <a:t>Does Kubernetes</a:t>
            </a:r>
            <a:r>
              <a:rPr sz="3600" spc="-85" dirty="0"/>
              <a:t> </a:t>
            </a:r>
            <a:r>
              <a:rPr sz="3600" spc="-5" dirty="0"/>
              <a:t>do?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935595" cy="29591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Known as the </a:t>
            </a:r>
            <a:r>
              <a:rPr sz="2400" b="1" spc="-5" dirty="0">
                <a:latin typeface="Arial"/>
                <a:cs typeface="Arial"/>
              </a:rPr>
              <a:t>linux kernel of distributed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systems</a:t>
            </a:r>
            <a:r>
              <a:rPr sz="2400" spc="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Abstracts away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underlying hardware </a:t>
            </a:r>
            <a:r>
              <a:rPr sz="2400" spc="-5" dirty="0">
                <a:latin typeface="Arial"/>
                <a:cs typeface="Arial"/>
              </a:rPr>
              <a:t>of the  nodes and provides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uniform interface for workloads to  be both deployed and </a:t>
            </a:r>
            <a:r>
              <a:rPr sz="2400" dirty="0">
                <a:latin typeface="Arial"/>
                <a:cs typeface="Arial"/>
              </a:rPr>
              <a:t>consume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shared </a:t>
            </a:r>
            <a:r>
              <a:rPr sz="2400" spc="-5" dirty="0">
                <a:latin typeface="Arial"/>
                <a:cs typeface="Arial"/>
              </a:rPr>
              <a:t>pool of  </a:t>
            </a:r>
            <a:r>
              <a:rPr sz="2400" dirty="0">
                <a:latin typeface="Arial"/>
                <a:cs typeface="Arial"/>
              </a:rPr>
              <a:t>resources.</a:t>
            </a:r>
            <a:endParaRPr sz="2400">
              <a:latin typeface="Arial"/>
              <a:cs typeface="Arial"/>
            </a:endParaRPr>
          </a:p>
          <a:p>
            <a:pPr marL="424815" marR="34226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Works as an engine for </a:t>
            </a:r>
            <a:r>
              <a:rPr sz="2400" dirty="0">
                <a:latin typeface="Arial"/>
                <a:cs typeface="Arial"/>
              </a:rPr>
              <a:t>resolving state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converging  </a:t>
            </a:r>
            <a:r>
              <a:rPr sz="2400" spc="-5" dirty="0">
                <a:latin typeface="Arial"/>
                <a:cs typeface="Arial"/>
              </a:rPr>
              <a:t>actual and the </a:t>
            </a:r>
            <a:r>
              <a:rPr sz="2400" b="1" spc="-5" dirty="0">
                <a:latin typeface="Arial"/>
                <a:cs typeface="Arial"/>
              </a:rPr>
              <a:t>desired state </a:t>
            </a:r>
            <a:r>
              <a:rPr sz="2400" spc="-5" dirty="0">
                <a:latin typeface="Arial"/>
                <a:cs typeface="Arial"/>
              </a:rPr>
              <a:t>of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0245" y="0"/>
            <a:ext cx="6686550" cy="5143500"/>
            <a:chOff x="2000245" y="0"/>
            <a:chExt cx="668655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9140" y="1041872"/>
              <a:ext cx="3977641" cy="3706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15194" y="260714"/>
            <a:ext cx="39071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Cluster IP</a:t>
            </a:r>
            <a:r>
              <a:rPr sz="3600" spc="-1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723048" y="1296147"/>
            <a:ext cx="3311525" cy="1739900"/>
          </a:xfrm>
          <a:custGeom>
            <a:avLst/>
            <a:gdLst/>
            <a:ahLst/>
            <a:cxnLst/>
            <a:rect l="l" t="t" r="r" b="b"/>
            <a:pathLst>
              <a:path w="3311525" h="1739900">
                <a:moveTo>
                  <a:pt x="0" y="0"/>
                </a:moveTo>
                <a:lnTo>
                  <a:pt x="3311393" y="0"/>
                </a:lnTo>
                <a:lnTo>
                  <a:pt x="3311393" y="1739696"/>
                </a:lnTo>
                <a:lnTo>
                  <a:pt x="0" y="17396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8773" y="1363078"/>
            <a:ext cx="1018540" cy="12941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18732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Name:  Selector:  Type: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385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IP:</a:t>
            </a:r>
            <a:endParaRPr sz="1200">
              <a:latin typeface="Courier New"/>
              <a:cs typeface="Courier New"/>
            </a:endParaRPr>
          </a:p>
          <a:p>
            <a:pPr marR="50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Port:  TargetPort:  Endpoints: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8767" y="1363078"/>
            <a:ext cx="1659255" cy="14751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example-prod  app=nginx,env=prod  ClusterIP  10.96.28.176</a:t>
            </a:r>
            <a:endParaRPr sz="1200">
              <a:latin typeface="Courier New"/>
              <a:cs typeface="Courier New"/>
            </a:endParaRPr>
          </a:p>
          <a:p>
            <a:pPr marR="279400">
              <a:lnSpc>
                <a:spcPts val="1420"/>
              </a:lnSpc>
              <a:spcBef>
                <a:spcPts val="20"/>
              </a:spcBef>
              <a:tabLst>
                <a:tab pos="822325" algn="l"/>
              </a:tabLst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&lt;unset</a:t>
            </a:r>
            <a:r>
              <a:rPr sz="1200" dirty="0">
                <a:solidFill>
                  <a:srgbClr val="773F04"/>
                </a:solidFill>
                <a:latin typeface="Courier New"/>
                <a:cs typeface="Courier New"/>
              </a:rPr>
              <a:t>&gt;	</a:t>
            </a: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80/TCP  80/TCP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380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10.255.16.3:80,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30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10.255.16.4:80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3048" y="3791842"/>
            <a:ext cx="3986529" cy="681355"/>
          </a:xfrm>
          <a:custGeom>
            <a:avLst/>
            <a:gdLst/>
            <a:ahLst/>
            <a:cxnLst/>
            <a:rect l="l" t="t" r="r" b="b"/>
            <a:pathLst>
              <a:path w="3986529" h="681354">
                <a:moveTo>
                  <a:pt x="0" y="0"/>
                </a:moveTo>
                <a:lnTo>
                  <a:pt x="3986091" y="0"/>
                </a:lnTo>
                <a:lnTo>
                  <a:pt x="3986091" y="681298"/>
                </a:lnTo>
                <a:lnTo>
                  <a:pt x="0" y="6812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8773" y="3860798"/>
            <a:ext cx="379222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773F04"/>
                </a:solidFill>
                <a:latin typeface="Courier New"/>
                <a:cs typeface="Courier New"/>
              </a:rPr>
              <a:t>/ #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nslookup</a:t>
            </a:r>
            <a:r>
              <a:rPr sz="800" spc="-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example-prod.default.svc.cluster.local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669925" algn="l"/>
              </a:tabLst>
            </a:pPr>
            <a:r>
              <a:rPr sz="800" spc="-5" dirty="0">
                <a:solidFill>
                  <a:srgbClr val="773F04"/>
                </a:solidFill>
                <a:latin typeface="Courier New"/>
                <a:cs typeface="Courier New"/>
              </a:rPr>
              <a:t>Name:	example-prod.default.svc.cluster.local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Address 1: 10.96.28.176</a:t>
            </a:r>
            <a:r>
              <a:rPr sz="800" b="1" spc="-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800" b="1" spc="-5" dirty="0">
                <a:solidFill>
                  <a:srgbClr val="773F04"/>
                </a:solidFill>
                <a:latin typeface="Courier New"/>
                <a:cs typeface="Courier New"/>
              </a:rPr>
              <a:t>example-prod.default.svc.cluster.local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99615" y="4053141"/>
            <a:ext cx="409575" cy="88900"/>
            <a:chOff x="4699615" y="4053141"/>
            <a:chExt cx="409575" cy="88900"/>
          </a:xfrm>
        </p:grpSpPr>
        <p:sp>
          <p:nvSpPr>
            <p:cNvPr id="12" name="object 12"/>
            <p:cNvSpPr/>
            <p:nvPr/>
          </p:nvSpPr>
          <p:spPr>
            <a:xfrm>
              <a:off x="4709140" y="4080741"/>
              <a:ext cx="353695" cy="52069"/>
            </a:xfrm>
            <a:custGeom>
              <a:avLst/>
              <a:gdLst/>
              <a:ahLst/>
              <a:cxnLst/>
              <a:rect l="l" t="t" r="r" b="b"/>
              <a:pathLst>
                <a:path w="353695" h="52070">
                  <a:moveTo>
                    <a:pt x="0" y="51749"/>
                  </a:moveTo>
                  <a:lnTo>
                    <a:pt x="3532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8139" y="4062666"/>
              <a:ext cx="61594" cy="42545"/>
            </a:xfrm>
            <a:custGeom>
              <a:avLst/>
              <a:gdLst/>
              <a:ahLst/>
              <a:cxnLst/>
              <a:rect l="l" t="t" r="r" b="b"/>
              <a:pathLst>
                <a:path w="61595" h="42545">
                  <a:moveTo>
                    <a:pt x="6199" y="42374"/>
                  </a:moveTo>
                  <a:lnTo>
                    <a:pt x="24299" y="18074"/>
                  </a:lnTo>
                  <a:lnTo>
                    <a:pt x="0" y="0"/>
                  </a:lnTo>
                  <a:lnTo>
                    <a:pt x="61349" y="12649"/>
                  </a:lnTo>
                  <a:lnTo>
                    <a:pt x="6199" y="42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38139" y="4062666"/>
              <a:ext cx="61594" cy="42545"/>
            </a:xfrm>
            <a:custGeom>
              <a:avLst/>
              <a:gdLst/>
              <a:ahLst/>
              <a:cxnLst/>
              <a:rect l="l" t="t" r="r" b="b"/>
              <a:pathLst>
                <a:path w="61595" h="42545">
                  <a:moveTo>
                    <a:pt x="24299" y="18074"/>
                  </a:moveTo>
                  <a:lnTo>
                    <a:pt x="6199" y="42374"/>
                  </a:lnTo>
                  <a:lnTo>
                    <a:pt x="61349" y="12649"/>
                  </a:lnTo>
                  <a:lnTo>
                    <a:pt x="0" y="0"/>
                  </a:lnTo>
                  <a:lnTo>
                    <a:pt x="24299" y="180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83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NodePort</a:t>
            </a:r>
            <a:r>
              <a:rPr sz="3600" spc="-90" dirty="0"/>
              <a:t> </a:t>
            </a:r>
            <a:r>
              <a:rPr sz="3600" spc="-5" dirty="0"/>
              <a:t>Service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425153"/>
            <a:ext cx="4518025" cy="319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NodePort </a:t>
            </a:r>
            <a:r>
              <a:rPr sz="2400" dirty="0">
                <a:latin typeface="Arial"/>
                <a:cs typeface="Arial"/>
              </a:rPr>
              <a:t>services </a:t>
            </a:r>
            <a:r>
              <a:rPr sz="2400" spc="-5" dirty="0">
                <a:latin typeface="Arial"/>
                <a:cs typeface="Arial"/>
              </a:rPr>
              <a:t>extend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ClusterIP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  <a:p>
            <a:pPr marL="424815" marR="80391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Exposes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port on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every  node’s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IP.</a:t>
            </a:r>
            <a:endParaRPr sz="2400">
              <a:latin typeface="Arial"/>
              <a:cs typeface="Arial"/>
            </a:endParaRPr>
          </a:p>
          <a:p>
            <a:pPr marL="424815" marR="142240" indent="-412750">
              <a:lnSpc>
                <a:spcPts val="2850"/>
              </a:lnSpc>
              <a:spcBef>
                <a:spcPts val="1050"/>
              </a:spcBef>
              <a:buFont typeface="Arial"/>
              <a:buChar char="●"/>
              <a:tabLst>
                <a:tab pos="509270" algn="l"/>
                <a:tab pos="50990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Port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either be </a:t>
            </a:r>
            <a:r>
              <a:rPr sz="2400" dirty="0">
                <a:latin typeface="Arial"/>
                <a:cs typeface="Arial"/>
              </a:rPr>
              <a:t>statically  </a:t>
            </a:r>
            <a:r>
              <a:rPr sz="2400" spc="-5" dirty="0">
                <a:latin typeface="Arial"/>
                <a:cs typeface="Arial"/>
              </a:rPr>
              <a:t>defined, or dynamically taken  from </a:t>
            </a:r>
            <a:r>
              <a:rPr sz="2400" dirty="0">
                <a:latin typeface="Arial"/>
                <a:cs typeface="Arial"/>
              </a:rPr>
              <a:t>a range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between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760"/>
              </a:lnSpc>
            </a:pPr>
            <a:r>
              <a:rPr sz="2400" spc="-5" dirty="0">
                <a:latin typeface="Arial"/>
                <a:cs typeface="Arial"/>
              </a:rPr>
              <a:t>30000-32767.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0289" y="1288122"/>
            <a:ext cx="325691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090" marR="145605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090" marR="72453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example-prod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 marR="121221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NodePort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600">
              <a:latin typeface="Courier New"/>
              <a:cs typeface="Courier New"/>
            </a:endParaRPr>
          </a:p>
          <a:p>
            <a:pPr marL="572770" marR="145605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6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 marR="846455" indent="-243840">
              <a:lnSpc>
                <a:spcPct val="101600"/>
              </a:lnSpc>
            </a:pPr>
            <a:r>
              <a:rPr sz="16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nodePort:</a:t>
            </a:r>
            <a:r>
              <a:rPr sz="16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32410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protocol: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 port:</a:t>
            </a:r>
            <a:r>
              <a:rPr sz="16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0"/>
            <a:ext cx="6686550" cy="5143500"/>
            <a:chOff x="457199" y="0"/>
            <a:chExt cx="668655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911273"/>
              <a:ext cx="5032214" cy="4232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3589" y="260714"/>
            <a:ext cx="383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NodePort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5569138" y="1605546"/>
            <a:ext cx="3184525" cy="1841500"/>
          </a:xfrm>
          <a:custGeom>
            <a:avLst/>
            <a:gdLst/>
            <a:ahLst/>
            <a:cxnLst/>
            <a:rect l="l" t="t" r="r" b="b"/>
            <a:pathLst>
              <a:path w="3184525" h="1841500">
                <a:moveTo>
                  <a:pt x="0" y="0"/>
                </a:moveTo>
                <a:lnTo>
                  <a:pt x="3184193" y="0"/>
                </a:lnTo>
                <a:lnTo>
                  <a:pt x="3184193" y="1841096"/>
                </a:lnTo>
                <a:lnTo>
                  <a:pt x="0" y="18410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4860" y="1672478"/>
            <a:ext cx="1659255" cy="11131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example-prod  app=nginx,env=prod  NodePort  10.96.28.176</a:t>
            </a:r>
            <a:endParaRPr sz="1200">
              <a:latin typeface="Courier New"/>
              <a:cs typeface="Courier New"/>
            </a:endParaRPr>
          </a:p>
          <a:p>
            <a:pPr marR="279400">
              <a:lnSpc>
                <a:spcPts val="1420"/>
              </a:lnSpc>
              <a:spcBef>
                <a:spcPts val="20"/>
              </a:spcBef>
              <a:tabLst>
                <a:tab pos="822325" algn="l"/>
              </a:tabLst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&lt;unset</a:t>
            </a:r>
            <a:r>
              <a:rPr sz="1200" dirty="0">
                <a:solidFill>
                  <a:srgbClr val="773F04"/>
                </a:solidFill>
                <a:latin typeface="Courier New"/>
                <a:cs typeface="Courier New"/>
              </a:rPr>
              <a:t>&gt;	</a:t>
            </a: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80/TCP  80/TCP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4890" y="2758326"/>
            <a:ext cx="165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22325" algn="l"/>
              </a:tabLst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&lt;unset</a:t>
            </a:r>
            <a:r>
              <a:rPr sz="1200" dirty="0">
                <a:solidFill>
                  <a:srgbClr val="773F04"/>
                </a:solidFill>
                <a:latin typeface="Courier New"/>
                <a:cs typeface="Courier New"/>
              </a:rPr>
              <a:t>&gt;	</a:t>
            </a: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32410/TCP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54866" y="1672478"/>
            <a:ext cx="1018540" cy="14751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18732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Name:  Selector:  Type: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385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IP:</a:t>
            </a:r>
            <a:endParaRPr sz="1200">
              <a:latin typeface="Courier New"/>
              <a:cs typeface="Courier New"/>
            </a:endParaRPr>
          </a:p>
          <a:p>
            <a:pPr marR="50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Port:  TargetPort:  NodePort:  Endpoints: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4875" y="2939301"/>
            <a:ext cx="1384300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10.255.16.3:80,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30"/>
              </a:lnSpc>
            </a:pPr>
            <a:r>
              <a:rPr sz="1200" spc="-5" dirty="0">
                <a:solidFill>
                  <a:srgbClr val="773F04"/>
                </a:solidFill>
                <a:latin typeface="Courier New"/>
                <a:cs typeface="Courier New"/>
              </a:rPr>
              <a:t>10.255.16.4:80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790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LoadBalancer</a:t>
            </a:r>
            <a:r>
              <a:rPr sz="3600" spc="-90" dirty="0"/>
              <a:t> </a:t>
            </a:r>
            <a:r>
              <a:rPr sz="3600" spc="-5" dirty="0"/>
              <a:t>Service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430039" y="1288122"/>
            <a:ext cx="325691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725" marR="145605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725" marR="72453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example-prod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8930" marR="72453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LoadBalancer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600">
              <a:latin typeface="Courier New"/>
              <a:cs typeface="Courier New"/>
            </a:endParaRPr>
          </a:p>
          <a:p>
            <a:pPr marL="572770" marR="145605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6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60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600">
              <a:latin typeface="Courier New"/>
              <a:cs typeface="Courier New"/>
            </a:endParaRPr>
          </a:p>
          <a:p>
            <a:pPr marL="572770" marR="1090295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protocol: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TCP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port: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  <a:p>
            <a:pPr marL="57277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targetPort:</a:t>
            </a:r>
            <a:r>
              <a:rPr sz="16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3" y="1425153"/>
            <a:ext cx="4296410" cy="23342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644525" indent="-412750">
              <a:lnSpc>
                <a:spcPts val="285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LoadBalancer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  </a:t>
            </a:r>
            <a:r>
              <a:rPr sz="2400" spc="-5" dirty="0">
                <a:latin typeface="Arial"/>
                <a:cs typeface="Arial"/>
              </a:rPr>
              <a:t>extend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NodePort.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Works in </a:t>
            </a:r>
            <a:r>
              <a:rPr sz="2400" dirty="0">
                <a:latin typeface="Arial"/>
                <a:cs typeface="Arial"/>
              </a:rPr>
              <a:t>conjunction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 external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map a  cluster </a:t>
            </a:r>
            <a:r>
              <a:rPr sz="2400" spc="-5" dirty="0">
                <a:latin typeface="Arial"/>
                <a:cs typeface="Arial"/>
              </a:rPr>
              <a:t>external IP to the  exposed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974" y="0"/>
            <a:ext cx="7061200" cy="5143500"/>
            <a:chOff x="82974" y="0"/>
            <a:chExt cx="706120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974" y="930173"/>
              <a:ext cx="5949788" cy="42133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70492" y="260714"/>
            <a:ext cx="4790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LoadBalancer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Service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5907613" y="1655546"/>
            <a:ext cx="2966720" cy="2063114"/>
          </a:xfrm>
          <a:custGeom>
            <a:avLst/>
            <a:gdLst/>
            <a:ahLst/>
            <a:cxnLst/>
            <a:rect l="l" t="t" r="r" b="b"/>
            <a:pathLst>
              <a:path w="2966720" h="2063114">
                <a:moveTo>
                  <a:pt x="0" y="0"/>
                </a:moveTo>
                <a:lnTo>
                  <a:pt x="2966394" y="0"/>
                </a:lnTo>
                <a:lnTo>
                  <a:pt x="2966394" y="2062495"/>
                </a:lnTo>
                <a:lnTo>
                  <a:pt x="0" y="20624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66694" y="1722983"/>
            <a:ext cx="1521460" cy="7073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example-prod  app=nginx,env=prod  LoadBalancer  10.96.28.176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3337" y="1722983"/>
            <a:ext cx="1018540" cy="17360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25654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Name:  Selector:  Type: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IP:</a:t>
            </a:r>
            <a:endParaRPr sz="1100">
              <a:latin typeface="Courier New"/>
              <a:cs typeface="Courier New"/>
            </a:endParaRPr>
          </a:p>
          <a:p>
            <a:pPr marR="5080">
              <a:lnSpc>
                <a:spcPct val="102299"/>
              </a:lnSpc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LoadBalancer  Ingress:  Port:  TargetPort:  NodePort:  Endpoints: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6667" y="2580231"/>
            <a:ext cx="1521460" cy="105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172.17.18.43</a:t>
            </a:r>
            <a:endParaRPr sz="1100">
              <a:latin typeface="Courier New"/>
              <a:cs typeface="Courier New"/>
            </a:endParaRPr>
          </a:p>
          <a:p>
            <a:pPr marR="255904">
              <a:lnSpc>
                <a:spcPct val="102299"/>
              </a:lnSpc>
              <a:tabLst>
                <a:tab pos="753745" algn="l"/>
              </a:tabLst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&lt;unset</a:t>
            </a:r>
            <a:r>
              <a:rPr sz="1100" dirty="0">
                <a:solidFill>
                  <a:srgbClr val="773F04"/>
                </a:solidFill>
                <a:latin typeface="Courier New"/>
                <a:cs typeface="Courier New"/>
              </a:rPr>
              <a:t>&gt;	</a:t>
            </a: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80/TCP  80/TCP</a:t>
            </a:r>
            <a:endParaRPr sz="1100">
              <a:latin typeface="Courier New"/>
              <a:cs typeface="Courier New"/>
            </a:endParaRPr>
          </a:p>
          <a:p>
            <a:pPr marR="5080">
              <a:lnSpc>
                <a:spcPct val="102299"/>
              </a:lnSpc>
              <a:tabLst>
                <a:tab pos="753745" algn="l"/>
              </a:tabLst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&lt;unset</a:t>
            </a:r>
            <a:r>
              <a:rPr sz="1100" dirty="0">
                <a:solidFill>
                  <a:srgbClr val="773F04"/>
                </a:solidFill>
                <a:latin typeface="Courier New"/>
                <a:cs typeface="Courier New"/>
              </a:rPr>
              <a:t>&gt;	</a:t>
            </a: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32410/TCP  10.255.16.3:80,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773F04"/>
                </a:solidFill>
                <a:latin typeface="Courier New"/>
                <a:cs typeface="Courier New"/>
              </a:rPr>
              <a:t>10.255.16.4:80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814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ExternalName</a:t>
            </a:r>
            <a:r>
              <a:rPr sz="3600" spc="-95" dirty="0"/>
              <a:t> </a:t>
            </a:r>
            <a:r>
              <a:rPr sz="3600" spc="-5" dirty="0"/>
              <a:t>Service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980789" y="1288122"/>
            <a:ext cx="370649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5725" marR="1905635">
              <a:lnSpc>
                <a:spcPct val="101600"/>
              </a:lnSpc>
              <a:spcBef>
                <a:spcPts val="580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6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Service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85725" marR="117411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example-prod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85725" marR="1174115" indent="243840">
              <a:lnSpc>
                <a:spcPct val="101600"/>
              </a:lnSpc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6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ExternalName  </a:t>
            </a: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600">
              <a:latin typeface="Courier New"/>
              <a:cs typeface="Courier New"/>
            </a:endParaRPr>
          </a:p>
          <a:p>
            <a:pPr marL="329565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1154CC"/>
                </a:solidFill>
                <a:latin typeface="Courier New"/>
                <a:cs typeface="Courier New"/>
              </a:rPr>
              <a:t>externalName:</a:t>
            </a:r>
            <a:r>
              <a:rPr sz="16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Courier New"/>
                <a:cs typeface="Courier New"/>
              </a:rPr>
              <a:t>example.com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3" y="1425153"/>
            <a:ext cx="3858260" cy="23342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ExternalName </a:t>
            </a:r>
            <a:r>
              <a:rPr sz="2400" spc="-5" dirty="0">
                <a:latin typeface="Arial"/>
                <a:cs typeface="Arial"/>
              </a:rPr>
              <a:t>is used to  </a:t>
            </a:r>
            <a:r>
              <a:rPr sz="2400" dirty="0">
                <a:latin typeface="Arial"/>
                <a:cs typeface="Arial"/>
              </a:rPr>
              <a:t>reference </a:t>
            </a:r>
            <a:r>
              <a:rPr sz="2400" spc="-5" dirty="0">
                <a:latin typeface="Arial"/>
                <a:cs typeface="Arial"/>
              </a:rPr>
              <a:t>endpoints  </a:t>
            </a:r>
            <a:r>
              <a:rPr sz="2400" b="1" spc="-5" dirty="0">
                <a:latin typeface="Arial"/>
                <a:cs typeface="Arial"/>
              </a:rPr>
              <a:t>OUTSIDE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 marL="424815" marR="22669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Creates an internal  </a:t>
            </a:r>
            <a:r>
              <a:rPr sz="2400" b="1" spc="-5" dirty="0">
                <a:latin typeface="Arial"/>
                <a:cs typeface="Arial"/>
              </a:rPr>
              <a:t>CNAME </a:t>
            </a:r>
            <a:r>
              <a:rPr sz="2400" spc="-5" dirty="0">
                <a:latin typeface="Arial"/>
                <a:cs typeface="Arial"/>
              </a:rPr>
              <a:t>DNS entry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  aliases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70184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Concepts and</a:t>
            </a:r>
            <a:r>
              <a:rPr sz="1800" spc="-8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87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2231" y="2013759"/>
            <a:ext cx="2359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Workloads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313" y="1254205"/>
            <a:ext cx="218249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ReplicaSet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DaemonSet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StatefulSet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CronJob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59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Workloads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4132"/>
            <a:ext cx="7893684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Workloads </a:t>
            </a:r>
            <a:r>
              <a:rPr sz="3000" spc="-5" dirty="0">
                <a:latin typeface="Arial"/>
                <a:cs typeface="Arial"/>
              </a:rPr>
              <a:t>within </a:t>
            </a: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are higher level  objects that </a:t>
            </a:r>
            <a:r>
              <a:rPr sz="3000" dirty="0">
                <a:latin typeface="Arial"/>
                <a:cs typeface="Arial"/>
              </a:rPr>
              <a:t>manage </a:t>
            </a:r>
            <a:r>
              <a:rPr sz="3000" spc="-10" dirty="0">
                <a:latin typeface="Arial"/>
                <a:cs typeface="Arial"/>
              </a:rPr>
              <a:t>Pods </a:t>
            </a:r>
            <a:r>
              <a:rPr sz="3000" spc="-5" dirty="0">
                <a:latin typeface="Arial"/>
                <a:cs typeface="Arial"/>
              </a:rPr>
              <a:t>or other higher level  objects.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Arial"/>
              <a:cs typeface="Arial"/>
            </a:endParaRPr>
          </a:p>
          <a:p>
            <a:pPr marL="12700" marR="492759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 </a:t>
            </a:r>
            <a:r>
              <a:rPr sz="3000" b="1" spc="-5" dirty="0">
                <a:latin typeface="Arial"/>
                <a:cs typeface="Arial"/>
              </a:rPr>
              <a:t>ALL CASES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10" dirty="0">
                <a:latin typeface="Arial"/>
                <a:cs typeface="Arial"/>
              </a:rPr>
              <a:t>Pod </a:t>
            </a:r>
            <a:r>
              <a:rPr sz="3000" spc="-5" dirty="0">
                <a:latin typeface="Arial"/>
                <a:cs typeface="Arial"/>
              </a:rPr>
              <a:t>Template is included,  and acts the base tier of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management.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017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Pod</a:t>
            </a:r>
            <a:r>
              <a:rPr sz="3600" spc="-95" dirty="0"/>
              <a:t> </a:t>
            </a:r>
            <a:r>
              <a:rPr sz="3600" spc="-5" dirty="0"/>
              <a:t>Template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65109" cy="24676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Workload Controllers </a:t>
            </a:r>
            <a:r>
              <a:rPr sz="2400" dirty="0">
                <a:latin typeface="Arial"/>
                <a:cs typeface="Arial"/>
              </a:rPr>
              <a:t>manage </a:t>
            </a:r>
            <a:r>
              <a:rPr sz="2400" spc="-5" dirty="0">
                <a:latin typeface="Arial"/>
                <a:cs typeface="Arial"/>
              </a:rPr>
              <a:t>instances of Pods based  off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provided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Templates are Pod </a:t>
            </a:r>
            <a:r>
              <a:rPr sz="2400" dirty="0">
                <a:latin typeface="Arial"/>
                <a:cs typeface="Arial"/>
              </a:rPr>
              <a:t>specs </a:t>
            </a:r>
            <a:r>
              <a:rPr sz="2400" spc="-5" dirty="0">
                <a:latin typeface="Arial"/>
                <a:cs typeface="Arial"/>
              </a:rPr>
              <a:t>with limited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metadata.</a:t>
            </a:r>
            <a:endParaRPr sz="2400">
              <a:latin typeface="Arial"/>
              <a:cs typeface="Arial"/>
            </a:endParaRPr>
          </a:p>
          <a:p>
            <a:pPr marL="424815" marR="495935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Controllers use  Pod Templates to  </a:t>
            </a:r>
            <a:r>
              <a:rPr sz="2400" dirty="0">
                <a:latin typeface="Arial"/>
                <a:cs typeface="Arial"/>
              </a:rPr>
              <a:t>make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0367" y="2736269"/>
            <a:ext cx="2525395" cy="223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725" marR="937894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v1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Pod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299085" marR="404495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pod-example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85725" marR="937894" indent="42672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99085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512445" marR="724535" indent="-213360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image: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5887" y="2736269"/>
            <a:ext cx="2491105" cy="223393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298450" marR="1223645" indent="-213360">
              <a:lnSpc>
                <a:spcPts val="1650"/>
              </a:lnSpc>
              <a:spcBef>
                <a:spcPts val="695"/>
              </a:spcBef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template:  metadata:</a:t>
            </a:r>
            <a:endParaRPr sz="1400">
              <a:latin typeface="Courier New"/>
              <a:cs typeface="Courier New"/>
            </a:endParaRPr>
          </a:p>
          <a:p>
            <a:pPr marL="725170" marR="690880" indent="-213360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labels:  app: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  <a:p>
            <a:pPr marL="298450">
              <a:lnSpc>
                <a:spcPts val="1585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1809">
              <a:lnSpc>
                <a:spcPts val="1650"/>
              </a:lnSpc>
            </a:pP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725170" marR="477520" indent="-213360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400" spc="-5" dirty="0">
                <a:solidFill>
                  <a:srgbClr val="1154CC"/>
                </a:solidFill>
                <a:latin typeface="Courier New"/>
                <a:cs typeface="Courier New"/>
              </a:rPr>
              <a:t> image:</a:t>
            </a:r>
            <a:r>
              <a:rPr sz="14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6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ReplicaSet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341234" cy="21056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Primary </a:t>
            </a:r>
            <a:r>
              <a:rPr sz="2400" dirty="0">
                <a:latin typeface="Arial"/>
                <a:cs typeface="Arial"/>
              </a:rPr>
              <a:t>method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managing </a:t>
            </a:r>
            <a:r>
              <a:rPr sz="2400" spc="-5" dirty="0">
                <a:latin typeface="Arial"/>
                <a:cs typeface="Arial"/>
              </a:rPr>
              <a:t>pod </a:t>
            </a:r>
            <a:r>
              <a:rPr sz="2400" dirty="0">
                <a:latin typeface="Arial"/>
                <a:cs typeface="Arial"/>
              </a:rPr>
              <a:t>replicas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their  lifecycle.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Includes their </a:t>
            </a:r>
            <a:r>
              <a:rPr sz="2400" dirty="0">
                <a:latin typeface="Arial"/>
                <a:cs typeface="Arial"/>
              </a:rPr>
              <a:t>scheduling, scaling,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deletion.</a:t>
            </a:r>
            <a:endParaRPr sz="2400">
              <a:latin typeface="Arial"/>
              <a:cs typeface="Arial"/>
            </a:endParaRPr>
          </a:p>
          <a:p>
            <a:pPr marL="424815" marR="442595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Their job is </a:t>
            </a:r>
            <a:r>
              <a:rPr sz="2400" dirty="0">
                <a:latin typeface="Arial"/>
                <a:cs typeface="Arial"/>
              </a:rPr>
              <a:t>simple: </a:t>
            </a:r>
            <a:r>
              <a:rPr sz="2400" b="1" spc="-5" dirty="0">
                <a:latin typeface="Arial"/>
                <a:cs typeface="Arial"/>
              </a:rPr>
              <a:t>Always ensure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desired  number of pods are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running.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7171" y="4114116"/>
            <a:ext cx="5289639" cy="912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413771"/>
            <a:ext cx="740155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/>
              <a:t>What </a:t>
            </a:r>
            <a:r>
              <a:rPr sz="3500" spc="-5" dirty="0"/>
              <a:t>can Kubernetes REALLY</a:t>
            </a:r>
            <a:r>
              <a:rPr sz="3500" spc="-80" dirty="0"/>
              <a:t> </a:t>
            </a:r>
            <a:r>
              <a:rPr sz="3500" spc="-5" dirty="0"/>
              <a:t>do?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28698" y="1210307"/>
            <a:ext cx="7908925" cy="35115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Autoscale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Workloads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lr>
                <a:srgbClr val="000000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3D85C6"/>
                </a:solidFill>
                <a:latin typeface="Arial"/>
                <a:cs typeface="Arial"/>
              </a:rPr>
              <a:t>Blue</a:t>
            </a:r>
            <a:r>
              <a:rPr sz="3000" spc="-5" dirty="0">
                <a:latin typeface="Arial"/>
                <a:cs typeface="Arial"/>
              </a:rPr>
              <a:t>/</a:t>
            </a:r>
            <a:r>
              <a:rPr sz="3000" spc="-5" dirty="0">
                <a:solidFill>
                  <a:srgbClr val="69A84F"/>
                </a:solidFill>
                <a:latin typeface="Arial"/>
                <a:cs typeface="Arial"/>
              </a:rPr>
              <a:t>Green</a:t>
            </a:r>
            <a:r>
              <a:rPr sz="3000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Deployments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Fire off jobs and </a:t>
            </a:r>
            <a:r>
              <a:rPr sz="3000" dirty="0">
                <a:latin typeface="Arial"/>
                <a:cs typeface="Arial"/>
              </a:rPr>
              <a:t>scheduled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cronjobs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Manage </a:t>
            </a:r>
            <a:r>
              <a:rPr sz="3000" spc="-10" dirty="0">
                <a:latin typeface="Arial"/>
                <a:cs typeface="Arial"/>
              </a:rPr>
              <a:t>Stateless </a:t>
            </a:r>
            <a:r>
              <a:rPr sz="3000" spc="-5" dirty="0">
                <a:latin typeface="Arial"/>
                <a:cs typeface="Arial"/>
              </a:rPr>
              <a:t>and </a:t>
            </a:r>
            <a:r>
              <a:rPr sz="3000" spc="-10" dirty="0">
                <a:latin typeface="Arial"/>
                <a:cs typeface="Arial"/>
              </a:rPr>
              <a:t>Stateful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Applications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Provide </a:t>
            </a:r>
            <a:r>
              <a:rPr sz="3000" spc="-5" dirty="0">
                <a:latin typeface="Arial"/>
                <a:cs typeface="Arial"/>
              </a:rPr>
              <a:t>native </a:t>
            </a:r>
            <a:r>
              <a:rPr sz="3000" dirty="0">
                <a:latin typeface="Arial"/>
                <a:cs typeface="Arial"/>
              </a:rPr>
              <a:t>methods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dirty="0">
                <a:latin typeface="Arial"/>
                <a:cs typeface="Arial"/>
              </a:rPr>
              <a:t>service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discovery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Easily </a:t>
            </a:r>
            <a:r>
              <a:rPr sz="3000" spc="-5" dirty="0">
                <a:latin typeface="Arial"/>
                <a:cs typeface="Arial"/>
              </a:rPr>
              <a:t>integrate and </a:t>
            </a:r>
            <a:r>
              <a:rPr sz="3000" dirty="0">
                <a:latin typeface="Arial"/>
                <a:cs typeface="Arial"/>
              </a:rPr>
              <a:t>support </a:t>
            </a:r>
            <a:r>
              <a:rPr sz="3000" spc="-5" dirty="0">
                <a:latin typeface="Arial"/>
                <a:cs typeface="Arial"/>
              </a:rPr>
              <a:t>3rd party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apps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6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ReplicaSet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4736465" cy="26962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lr>
                <a:srgbClr val="000000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replicas: </a:t>
            </a:r>
            <a:r>
              <a:rPr sz="2400" spc="-5" dirty="0">
                <a:latin typeface="Arial"/>
                <a:cs typeface="Arial"/>
              </a:rPr>
              <a:t>The desired  number of instances of the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Pod.</a:t>
            </a:r>
            <a:endParaRPr sz="2400">
              <a:latin typeface="Arial"/>
              <a:cs typeface="Arial"/>
            </a:endParaRPr>
          </a:p>
          <a:p>
            <a:pPr marL="424815" marR="102235" indent="-412750">
              <a:lnSpc>
                <a:spcPts val="2850"/>
              </a:lnSpc>
              <a:spcBef>
                <a:spcPts val="1050"/>
              </a:spcBef>
              <a:buClr>
                <a:srgbClr val="000000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r>
              <a:rPr sz="2400" spc="-5" dirty="0">
                <a:latin typeface="Arial"/>
                <a:cs typeface="Arial"/>
              </a:rPr>
              <a:t>The label </a:t>
            </a:r>
            <a:r>
              <a:rPr sz="2400" dirty="0">
                <a:latin typeface="Arial"/>
                <a:cs typeface="Arial"/>
              </a:rPr>
              <a:t>selector  </a:t>
            </a:r>
            <a:r>
              <a:rPr sz="2400" spc="-5" dirty="0">
                <a:latin typeface="Arial"/>
                <a:cs typeface="Arial"/>
              </a:rPr>
              <a:t>for the </a:t>
            </a:r>
            <a:r>
              <a:rPr sz="2400" b="1" spc="-5" dirty="0">
                <a:latin typeface="Arial"/>
                <a:cs typeface="Arial"/>
              </a:rPr>
              <a:t>ReplicaSet 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manage  </a:t>
            </a:r>
            <a:r>
              <a:rPr sz="2400" b="1" spc="-5" dirty="0">
                <a:latin typeface="Arial"/>
                <a:cs typeface="Arial"/>
              </a:rPr>
              <a:t>ALL </a:t>
            </a:r>
            <a:r>
              <a:rPr sz="2400" spc="-5" dirty="0">
                <a:latin typeface="Arial"/>
                <a:cs typeface="Arial"/>
              </a:rPr>
              <a:t>Pod instances that it  targets; whether it’s desired or  not.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8588" y="1288122"/>
            <a:ext cx="2918460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5090" marR="218440">
              <a:lnSpc>
                <a:spcPct val="100699"/>
              </a:lnSpc>
              <a:spcBef>
                <a:spcPts val="9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ReplicaSet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800">
              <a:latin typeface="Courier New"/>
              <a:cs typeface="Courier New"/>
            </a:endParaRPr>
          </a:p>
          <a:p>
            <a:pPr marL="85090" marR="354965" indent="274320">
              <a:lnSpc>
                <a:spcPct val="100699"/>
              </a:lnSpc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8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rs-example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800">
              <a:latin typeface="Courier New"/>
              <a:cs typeface="Courier New"/>
            </a:endParaRPr>
          </a:p>
          <a:p>
            <a:pPr marL="359410" marR="1040765">
              <a:lnSpc>
                <a:spcPct val="100699"/>
              </a:lnSpc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8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800">
              <a:latin typeface="Courier New"/>
              <a:cs typeface="Courier New"/>
            </a:endParaRPr>
          </a:p>
          <a:p>
            <a:pPr marL="908050" marR="629920" indent="-274320" algn="just">
              <a:lnSpc>
                <a:spcPct val="100699"/>
              </a:lnSpc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8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800" spc="-5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800">
              <a:latin typeface="Courier New"/>
              <a:cs typeface="Courier New"/>
            </a:endParaRPr>
          </a:p>
          <a:p>
            <a:pPr marL="35941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800">
              <a:latin typeface="Courier New"/>
              <a:cs typeface="Courier New"/>
            </a:endParaRPr>
          </a:p>
          <a:p>
            <a:pPr marL="6343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800" spc="-35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36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ReplicaSet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747567" y="2192170"/>
            <a:ext cx="4939665" cy="2733675"/>
          </a:xfrm>
          <a:custGeom>
            <a:avLst/>
            <a:gdLst/>
            <a:ahLst/>
            <a:cxnLst/>
            <a:rect l="l" t="t" r="r" b="b"/>
            <a:pathLst>
              <a:path w="4939665" h="2733675">
                <a:moveTo>
                  <a:pt x="0" y="0"/>
                </a:moveTo>
                <a:lnTo>
                  <a:pt x="4939190" y="0"/>
                </a:lnTo>
                <a:lnTo>
                  <a:pt x="4939190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3290" y="2261643"/>
            <a:ext cx="3213100" cy="10750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1497965">
              <a:lnSpc>
                <a:spcPts val="819"/>
              </a:lnSpc>
              <a:spcBef>
                <a:spcPts val="140"/>
              </a:spcBef>
              <a:tabLst>
                <a:tab pos="746125" algn="l"/>
              </a:tabLst>
            </a:pP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kubectl describe rs rs-example  Name:	rs-example  Namespace:	default</a:t>
            </a:r>
            <a:endParaRPr sz="700">
              <a:latin typeface="Courier New"/>
              <a:cs typeface="Courier New"/>
            </a:endParaRPr>
          </a:p>
          <a:p>
            <a:pPr marR="1497965">
              <a:lnSpc>
                <a:spcPts val="819"/>
              </a:lnSpc>
              <a:spcBef>
                <a:spcPts val="15"/>
              </a:spcBef>
              <a:tabLst>
                <a:tab pos="74612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Selector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: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app=nginx,env=prod  Labels:	app=nginx</a:t>
            </a:r>
            <a:endParaRPr sz="700">
              <a:latin typeface="Courier New"/>
              <a:cs typeface="Courier New"/>
            </a:endParaRPr>
          </a:p>
          <a:p>
            <a:pPr marR="2031364" indent="74676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env=prod  Annotations:</a:t>
            </a:r>
            <a:r>
              <a:rPr sz="700" spc="37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00"/>
              </a:lnSpc>
              <a:tabLst>
                <a:tab pos="74612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Replicas:	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3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current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3</a:t>
            </a:r>
            <a:r>
              <a:rPr sz="700" spc="-3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desired</a:t>
            </a:r>
            <a:endParaRPr sz="700">
              <a:latin typeface="Courier New"/>
              <a:cs typeface="Courier New"/>
            </a:endParaRPr>
          </a:p>
          <a:p>
            <a:pPr marR="5080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Pods Status: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3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Running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Waiting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Succeeded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Failed  Pod</a:t>
            </a:r>
            <a:r>
              <a:rPr sz="7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Template: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3356" y="3728490"/>
            <a:ext cx="102679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nginx:stable-alpine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3303" y="3833265"/>
            <a:ext cx="33337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830"/>
              </a:lnSpc>
              <a:spcBef>
                <a:spcPts val="10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80/TCP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25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25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30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3290" y="3309391"/>
            <a:ext cx="107950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>
              <a:lnSpc>
                <a:spcPts val="830"/>
              </a:lnSpc>
              <a:spcBef>
                <a:spcPts val="10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Labels:</a:t>
            </a:r>
            <a:r>
              <a:rPr sz="700" spc="33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app=nginx</a:t>
            </a:r>
            <a:endParaRPr sz="700">
              <a:latin typeface="Courier New"/>
              <a:cs typeface="Courier New"/>
            </a:endParaRPr>
          </a:p>
          <a:p>
            <a:pPr marL="106045" marR="57785" indent="480059">
              <a:lnSpc>
                <a:spcPts val="819"/>
              </a:lnSpc>
              <a:spcBef>
                <a:spcPts val="35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env=prod  Containers:  nginx:</a:t>
            </a:r>
            <a:endParaRPr sz="700">
              <a:latin typeface="Courier New"/>
              <a:cs typeface="Courier New"/>
            </a:endParaRPr>
          </a:p>
          <a:p>
            <a:pPr marL="212725" marR="537845">
              <a:lnSpc>
                <a:spcPts val="819"/>
              </a:lnSpc>
              <a:spcBef>
                <a:spcPts val="15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Image:  Port:</a:t>
            </a:r>
            <a:endParaRPr sz="700">
              <a:latin typeface="Courier New"/>
              <a:cs typeface="Courier New"/>
            </a:endParaRPr>
          </a:p>
          <a:p>
            <a:pPr marL="212725" marR="21844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Environment:  Mounts:</a:t>
            </a:r>
            <a:endParaRPr sz="700">
              <a:latin typeface="Courier New"/>
              <a:cs typeface="Courier New"/>
            </a:endParaRPr>
          </a:p>
          <a:p>
            <a:pPr marR="538480" indent="10668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Volumes:  Events:</a:t>
            </a:r>
            <a:endParaRPr sz="700">
              <a:latin typeface="Courier New"/>
              <a:cs typeface="Courier New"/>
            </a:endParaRPr>
          </a:p>
          <a:p>
            <a:pPr marL="106045">
              <a:lnSpc>
                <a:spcPts val="805"/>
              </a:lnSpc>
              <a:tabLst>
                <a:tab pos="53276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Type	Reason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6720" y="4357139"/>
            <a:ext cx="193293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9405" algn="l"/>
                <a:tab pos="154622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Ag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e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Fro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m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Message</a:t>
            </a:r>
            <a:endParaRPr sz="7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39970" y="4532564"/>
            <a:ext cx="3306445" cy="6985"/>
            <a:chOff x="3939970" y="4532564"/>
            <a:chExt cx="3306445" cy="6985"/>
          </a:xfrm>
        </p:grpSpPr>
        <p:sp>
          <p:nvSpPr>
            <p:cNvPr id="10" name="object 10"/>
            <p:cNvSpPr/>
            <p:nvPr/>
          </p:nvSpPr>
          <p:spPr>
            <a:xfrm>
              <a:off x="3939970" y="4535863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60">
                  <a:moveTo>
                    <a:pt x="0" y="0"/>
                  </a:moveTo>
                  <a:lnTo>
                    <a:pt x="213151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66481" y="4535863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726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6286" y="4535863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>
                  <a:moveTo>
                    <a:pt x="0" y="0"/>
                  </a:moveTo>
                  <a:lnTo>
                    <a:pt x="213151" y="0"/>
                  </a:lnTo>
                </a:path>
                <a:path w="533400">
                  <a:moveTo>
                    <a:pt x="319830" y="0"/>
                  </a:moveTo>
                  <a:lnTo>
                    <a:pt x="532982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72726" y="4535863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79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39970" y="4566688"/>
            <a:ext cx="4493260" cy="341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algn="just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Normal SuccessfulCreate 16s replicaset-controller Created pod: rs-example-mkll2  Normal SuccessfulCreate 16s replicaset-controller Created pod: rs-example-b7bcg  Normal SuccessfulCreate 16s replicaset-controller Created pod:</a:t>
            </a:r>
            <a:r>
              <a:rPr sz="700" spc="-4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rs-example-9l4dt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199" y="1265997"/>
            <a:ext cx="2976245" cy="366014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 marR="1434465">
              <a:lnSpc>
                <a:spcPct val="100000"/>
              </a:lnSpc>
              <a:spcBef>
                <a:spcPts val="635"/>
              </a:spcBef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ReplicaSet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000">
              <a:latin typeface="Courier New"/>
              <a:cs typeface="Courier New"/>
            </a:endParaRPr>
          </a:p>
          <a:p>
            <a:pPr marL="85090" marR="1510665" indent="15240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0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rs-example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000">
              <a:latin typeface="Courier New"/>
              <a:cs typeface="Courier New"/>
            </a:endParaRPr>
          </a:p>
          <a:p>
            <a:pPr marL="237490" marR="1891664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0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000">
              <a:latin typeface="Courier New"/>
              <a:cs typeface="Courier New"/>
            </a:endParaRPr>
          </a:p>
          <a:p>
            <a:pPr marL="542290" marR="1663064" indent="-152400" algn="just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0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0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000">
              <a:latin typeface="Courier New"/>
              <a:cs typeface="Courier New"/>
            </a:endParaRPr>
          </a:p>
          <a:p>
            <a:pPr marL="389890" marR="1891664" indent="-15240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template:  metadata:</a:t>
            </a:r>
            <a:endParaRPr sz="1000">
              <a:latin typeface="Courier New"/>
              <a:cs typeface="Courier New"/>
            </a:endParaRPr>
          </a:p>
          <a:p>
            <a:pPr marL="694690" marR="1510665" indent="-15240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labels:  app:</a:t>
            </a:r>
            <a:r>
              <a:rPr sz="10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000" spc="-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000">
              <a:latin typeface="Courier New"/>
              <a:cs typeface="Courier New"/>
            </a:endParaRPr>
          </a:p>
          <a:p>
            <a:pPr marL="542290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000">
              <a:latin typeface="Courier New"/>
              <a:cs typeface="Courier New"/>
            </a:endParaRPr>
          </a:p>
          <a:p>
            <a:pPr marL="542290">
              <a:lnSpc>
                <a:spcPct val="100000"/>
              </a:lnSpc>
            </a:pPr>
            <a:r>
              <a:rPr sz="10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0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000">
              <a:latin typeface="Courier New"/>
              <a:cs typeface="Courier New"/>
            </a:endParaRPr>
          </a:p>
          <a:p>
            <a:pPr marL="694690" marR="291465">
              <a:lnSpc>
                <a:spcPct val="100000"/>
              </a:lnSpc>
            </a:pP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00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</a:pPr>
            <a:r>
              <a:rPr sz="10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10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000" spc="-2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7567" y="1265997"/>
            <a:ext cx="4939665" cy="828675"/>
          </a:xfrm>
          <a:custGeom>
            <a:avLst/>
            <a:gdLst/>
            <a:ahLst/>
            <a:cxnLst/>
            <a:rect l="l" t="t" r="r" b="b"/>
            <a:pathLst>
              <a:path w="4939665" h="828675">
                <a:moveTo>
                  <a:pt x="0" y="0"/>
                </a:moveTo>
                <a:lnTo>
                  <a:pt x="4939190" y="0"/>
                </a:lnTo>
                <a:lnTo>
                  <a:pt x="4939190" y="828598"/>
                </a:lnTo>
                <a:lnTo>
                  <a:pt x="0" y="828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33290" y="1281514"/>
            <a:ext cx="18415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get</a:t>
            </a:r>
            <a:r>
              <a:rPr sz="1000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pods</a:t>
            </a:r>
            <a:endParaRPr sz="100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tabLst>
                <a:tab pos="14471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NAM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E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READY</a:t>
            </a:r>
            <a:endParaRPr sz="1000">
              <a:latin typeface="Courier New"/>
              <a:cs typeface="Courier New"/>
            </a:endParaRPr>
          </a:p>
          <a:p>
            <a:pPr marR="158115" algn="just">
              <a:lnSpc>
                <a:spcPct val="100000"/>
              </a:lnSpc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rs-example-9l4dt 1/1  rs-example-b7bcg 1/1  rs-example-mkll2</a:t>
            </a:r>
            <a:r>
              <a:rPr sz="1000" spc="509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1/1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2969" y="1433914"/>
            <a:ext cx="1841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STATU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S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RESTART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S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AGE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Running	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0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Running	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0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Running	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0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64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Deployment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131441"/>
            <a:ext cx="7976870" cy="27305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Declarative </a:t>
            </a:r>
            <a:r>
              <a:rPr sz="2400" dirty="0">
                <a:latin typeface="Arial"/>
                <a:cs typeface="Arial"/>
              </a:rPr>
              <a:t>method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managing </a:t>
            </a:r>
            <a:r>
              <a:rPr sz="2400" spc="-5" dirty="0">
                <a:latin typeface="Arial"/>
                <a:cs typeface="Arial"/>
              </a:rPr>
              <a:t>Pods </a:t>
            </a:r>
            <a:r>
              <a:rPr sz="2400" dirty="0">
                <a:latin typeface="Arial"/>
                <a:cs typeface="Arial"/>
              </a:rPr>
              <a:t>via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ReplicaSets.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Provide </a:t>
            </a:r>
            <a:r>
              <a:rPr sz="2400" dirty="0">
                <a:latin typeface="Arial"/>
                <a:cs typeface="Arial"/>
              </a:rPr>
              <a:t>rollback </a:t>
            </a:r>
            <a:r>
              <a:rPr sz="2400" spc="-5" dirty="0">
                <a:latin typeface="Arial"/>
                <a:cs typeface="Arial"/>
              </a:rPr>
              <a:t>functionality and update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Updates are </a:t>
            </a:r>
            <a:r>
              <a:rPr sz="2400" dirty="0">
                <a:latin typeface="Arial"/>
                <a:cs typeface="Arial"/>
              </a:rPr>
              <a:t>managed </a:t>
            </a:r>
            <a:r>
              <a:rPr sz="2400" spc="-5" dirty="0">
                <a:latin typeface="Arial"/>
                <a:cs typeface="Arial"/>
              </a:rPr>
              <a:t>through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pod-template-hash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label.</a:t>
            </a:r>
            <a:endParaRPr sz="2400">
              <a:latin typeface="Arial"/>
              <a:cs typeface="Arial"/>
            </a:endParaRPr>
          </a:p>
          <a:p>
            <a:pPr marL="424815" marR="81915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Each iteration </a:t>
            </a:r>
            <a:r>
              <a:rPr sz="2400" dirty="0">
                <a:latin typeface="Arial"/>
                <a:cs typeface="Arial"/>
              </a:rPr>
              <a:t>creates a </a:t>
            </a:r>
            <a:r>
              <a:rPr sz="2400" spc="-5" dirty="0">
                <a:latin typeface="Arial"/>
                <a:cs typeface="Arial"/>
              </a:rPr>
              <a:t>unique label that is assigned to  both the </a:t>
            </a:r>
            <a:r>
              <a:rPr sz="2400" b="1" spc="-5" dirty="0">
                <a:latin typeface="Arial"/>
                <a:cs typeface="Arial"/>
              </a:rPr>
              <a:t>ReplicaSet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subsequent</a:t>
            </a:r>
            <a:r>
              <a:rPr sz="2400" spc="-5" dirty="0">
                <a:latin typeface="Arial"/>
                <a:cs typeface="Arial"/>
              </a:rPr>
              <a:t> Pods.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4708" y="4109916"/>
            <a:ext cx="5294551" cy="945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64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Deployment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5242560" cy="3433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13335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800" spc="-5" dirty="0">
                <a:latin typeface="Arial"/>
                <a:cs typeface="Arial"/>
              </a:rPr>
              <a:t>The number of  previous iterations of the Deployment to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strategy: </a:t>
            </a:r>
            <a:r>
              <a:rPr sz="1800" spc="-5" dirty="0">
                <a:latin typeface="Arial"/>
                <a:cs typeface="Arial"/>
              </a:rPr>
              <a:t>Describes the </a:t>
            </a:r>
            <a:r>
              <a:rPr sz="1800" dirty="0">
                <a:latin typeface="Arial"/>
                <a:cs typeface="Arial"/>
              </a:rPr>
              <a:t>method </a:t>
            </a:r>
            <a:r>
              <a:rPr sz="1800" spc="-5" dirty="0">
                <a:latin typeface="Arial"/>
                <a:cs typeface="Arial"/>
              </a:rPr>
              <a:t>of updating  the Pods based on the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type</a:t>
            </a:r>
            <a:r>
              <a:rPr sz="1800" spc="-5" dirty="0">
                <a:latin typeface="Arial"/>
                <a:cs typeface="Arial"/>
              </a:rPr>
              <a:t>. Valid options are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</a:t>
            </a:r>
            <a:r>
              <a:rPr sz="1800" spc="-58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Recreate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36294" marR="818515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RollingUpdate: </a:t>
            </a:r>
            <a:r>
              <a:rPr sz="1800" spc="-5" dirty="0">
                <a:latin typeface="Arial"/>
                <a:cs typeface="Arial"/>
              </a:rPr>
              <a:t>Cycles through  updating the Pods according to the  parameters: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maxSurge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36294" marR="375285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Recreate: </a:t>
            </a:r>
            <a:r>
              <a:rPr sz="1800" spc="-5" dirty="0">
                <a:latin typeface="Arial"/>
                <a:cs typeface="Arial"/>
              </a:rPr>
              <a:t>All existing Pods are </a:t>
            </a:r>
            <a:r>
              <a:rPr sz="1800" dirty="0">
                <a:latin typeface="Arial"/>
                <a:cs typeface="Arial"/>
              </a:rPr>
              <a:t>killed  </a:t>
            </a:r>
            <a:r>
              <a:rPr sz="1800" spc="-5" dirty="0">
                <a:latin typeface="Arial"/>
                <a:cs typeface="Arial"/>
              </a:rPr>
              <a:t>before the new ones are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4737" y="1288122"/>
            <a:ext cx="2672715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725" marR="840740">
              <a:lnSpc>
                <a:spcPts val="1420"/>
              </a:lnSpc>
              <a:spcBef>
                <a:spcPts val="69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Deployment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85725" marR="566420" indent="182880">
              <a:lnSpc>
                <a:spcPts val="1420"/>
              </a:lnSpc>
              <a:spcBef>
                <a:spcPts val="1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deploy-example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6860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 marL="268605" marR="29210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634365" marR="1115060" indent="-182880" algn="just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env:</a:t>
            </a:r>
            <a:r>
              <a:rPr sz="1200" spc="-5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200">
              <a:latin typeface="Courier New"/>
              <a:cs typeface="Courier New"/>
            </a:endParaRPr>
          </a:p>
          <a:p>
            <a:pPr marL="268605">
              <a:lnSpc>
                <a:spcPts val="138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strategy:</a:t>
            </a:r>
            <a:endParaRPr sz="1200">
              <a:latin typeface="Courier New"/>
              <a:cs typeface="Courier New"/>
            </a:endParaRPr>
          </a:p>
          <a:p>
            <a:pPr marL="451484" marR="47498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type: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200">
              <a:latin typeface="Courier New"/>
              <a:cs typeface="Courier New"/>
            </a:endParaRPr>
          </a:p>
          <a:p>
            <a:pPr marL="634365">
              <a:lnSpc>
                <a:spcPts val="1380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maxSurge: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268605" marR="474980" indent="36576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maxUnavailable:</a:t>
            </a:r>
            <a:r>
              <a:rPr sz="12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0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1484">
              <a:lnSpc>
                <a:spcPts val="1385"/>
              </a:lnSpc>
            </a:pPr>
            <a:r>
              <a:rPr sz="12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200" spc="-15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0245" y="0"/>
            <a:ext cx="6353810" cy="5143500"/>
            <a:chOff x="2000245" y="0"/>
            <a:chExt cx="635381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1119" y="1786646"/>
              <a:ext cx="5502738" cy="2689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30748" y="1462481"/>
            <a:ext cx="35915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Updating pod template generates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new </a:t>
            </a:r>
            <a:r>
              <a:rPr sz="1800" b="1" spc="-5" dirty="0">
                <a:latin typeface="Arial"/>
                <a:cs typeface="Arial"/>
              </a:rPr>
              <a:t>ReplicaSet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revision.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7674" y="2187595"/>
          <a:ext cx="3904615" cy="270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ts val="1670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18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980">
                <a:tc>
                  <a:txBody>
                    <a:bodyPr/>
                    <a:lstStyle/>
                    <a:p>
                      <a:pPr marL="85090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84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9779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  <a:spcBef>
                          <a:spcPts val="59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  <a:spcBef>
                          <a:spcPts val="59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  <a:spcBef>
                          <a:spcPts val="59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mydep-6766777fff-9r2zn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>
                        <a:lnSpc>
                          <a:spcPts val="875"/>
                        </a:lnSpc>
                        <a:tabLst>
                          <a:tab pos="1609725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mydep-6766777fff-hsfz9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marL="85090">
                        <a:lnSpc>
                          <a:spcPts val="960"/>
                        </a:lnSpc>
                        <a:tabLst>
                          <a:tab pos="1609725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mydep-6766777fff-sjxhf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0245" y="0"/>
            <a:ext cx="6347460" cy="5143500"/>
            <a:chOff x="2000245" y="0"/>
            <a:chExt cx="634746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74219" y="702486"/>
              <a:ext cx="5472938" cy="4013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30748" y="1462481"/>
            <a:ext cx="37338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New </a:t>
            </a:r>
            <a:r>
              <a:rPr sz="1800" b="1" spc="-5" dirty="0">
                <a:latin typeface="Arial"/>
                <a:cs typeface="Arial"/>
              </a:rPr>
              <a:t>ReplicaSet </a:t>
            </a:r>
            <a:r>
              <a:rPr sz="1800" spc="-5" dirty="0">
                <a:latin typeface="Arial"/>
                <a:cs typeface="Arial"/>
              </a:rPr>
              <a:t>is initially </a:t>
            </a:r>
            <a:r>
              <a:rPr sz="1800" dirty="0">
                <a:latin typeface="Arial"/>
                <a:cs typeface="Arial"/>
              </a:rPr>
              <a:t>scaled </a:t>
            </a:r>
            <a:r>
              <a:rPr sz="1800" spc="-5" dirty="0">
                <a:latin typeface="Arial"/>
                <a:cs typeface="Arial"/>
              </a:rPr>
              <a:t>up  based 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maxSurge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7674" y="2187595"/>
          <a:ext cx="3923665" cy="2708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 marR="3175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24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63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79197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	</a:t>
                      </a: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510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89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84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mydep-54f7ff7d6d-9gvll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mydep-6766777fff-9r2zn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725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mydep-6766777fff-hsfz9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939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609725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mydep-6766777fff-sjxhf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0245" y="0"/>
            <a:ext cx="6347460" cy="5143500"/>
            <a:chOff x="2000245" y="0"/>
            <a:chExt cx="6347460" cy="5143500"/>
          </a:xfrm>
        </p:grpSpPr>
        <p:sp>
          <p:nvSpPr>
            <p:cNvPr id="3" name="object 3"/>
            <p:cNvSpPr/>
            <p:nvPr/>
          </p:nvSpPr>
          <p:spPr>
            <a:xfrm>
              <a:off x="2000245" y="0"/>
              <a:ext cx="5143489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74219" y="702461"/>
              <a:ext cx="5472938" cy="43154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30748" y="1462481"/>
            <a:ext cx="36887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Phase out of old Pods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maxSurge</a:t>
            </a:r>
            <a:r>
              <a:rPr sz="1800" spc="-6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7674" y="2187595"/>
          <a:ext cx="3923665" cy="2708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 marR="3175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74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60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79197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	</a:t>
                      </a: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8s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613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024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mydep-54f7ff7d6d-9gvll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mydep-54f7ff7d6d-cqvlq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mydep-6766777fff-9r2zn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942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609725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mydep-6766777fff-hsfz9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30748" y="1462481"/>
            <a:ext cx="36887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Phase out of old Pods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maxSurge</a:t>
            </a:r>
            <a:r>
              <a:rPr sz="1800" spc="-6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4219" y="702498"/>
            <a:ext cx="5472938" cy="444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674" y="2187595"/>
          <a:ext cx="3942715" cy="272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 marR="3175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4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56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79197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	</a:t>
                      </a: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7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54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937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mydep-54f7ff7d6d-9gvll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7s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mydep-54f7ff7d6d-cqvlq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mydep-54f7ff7d6d-gccr6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786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mydep-6766777fff-9r2zn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30748" y="1462481"/>
            <a:ext cx="36887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Phase out of old Pods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maxSurge</a:t>
            </a:r>
            <a:r>
              <a:rPr sz="1800" spc="-65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994" y="699548"/>
            <a:ext cx="5472964" cy="4443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674" y="2187595"/>
          <a:ext cx="3923665" cy="270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 marR="3175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4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62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79197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	</a:t>
                      </a: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13s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2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249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99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mydep-54f7ff7d6d-9gvll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mydep-54f7ff7d6d-cqvlq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8s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049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mydep-54f7ff7d6d-gccr6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960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960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45" y="0"/>
            <a:ext cx="51434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169" y="260714"/>
            <a:ext cx="586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RollingUpdate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Deployment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30748" y="1462481"/>
            <a:ext cx="37204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Updated to new deployment </a:t>
            </a:r>
            <a:r>
              <a:rPr sz="1800" dirty="0">
                <a:latin typeface="Arial"/>
                <a:cs typeface="Arial"/>
              </a:rPr>
              <a:t>revision  completed.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0244" y="1543379"/>
            <a:ext cx="5504488" cy="269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" y="2187595"/>
            <a:ext cx="2032000" cy="1062355"/>
          </a:xfrm>
          <a:custGeom>
            <a:avLst/>
            <a:gdLst/>
            <a:ahLst/>
            <a:cxnLst/>
            <a:rect l="l" t="t" r="r" b="b"/>
            <a:pathLst>
              <a:path w="2032000" h="1062355">
                <a:moveTo>
                  <a:pt x="0" y="0"/>
                </a:moveTo>
                <a:lnTo>
                  <a:pt x="2031895" y="0"/>
                </a:lnTo>
                <a:lnTo>
                  <a:pt x="2031895" y="1062297"/>
                </a:lnTo>
                <a:lnTo>
                  <a:pt x="0" y="1062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7674" y="2187595"/>
          <a:ext cx="3923665" cy="2706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97">
                <a:tc>
                  <a:txBody>
                    <a:bodyPr/>
                    <a:lstStyle/>
                    <a:p>
                      <a:pPr marL="85090" marR="3175">
                        <a:lnSpc>
                          <a:spcPts val="1430"/>
                        </a:lnSpc>
                        <a:spcBef>
                          <a:spcPts val="106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R1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55"/>
                        </a:lnSpc>
                      </a:pPr>
                      <a:r>
                        <a:rPr sz="14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676677fff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1415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pod-template-hash: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090" marR="3175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54f7ff7d6d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74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855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3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79197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	</a:t>
                      </a: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18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79197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mydep-6766777fff	</a:t>
                      </a: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 marR="3175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960"/>
                        </a:lnSpc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960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074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97">
                <a:tc>
                  <a:txBody>
                    <a:bodyPr/>
                    <a:lstStyle/>
                    <a:p>
                      <a:pPr marL="85090" marR="31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$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kubectl get</a:t>
                      </a:r>
                      <a:r>
                        <a:rPr sz="800" spc="-2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pods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85090" marR="3175">
                        <a:lnSpc>
                          <a:spcPts val="875"/>
                        </a:lnSpc>
                        <a:spcBef>
                          <a:spcPts val="15"/>
                        </a:spcBef>
                        <a:tabLst>
                          <a:tab pos="1609090" algn="l"/>
                        </a:tabLst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NAME	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875"/>
                        </a:lnSpc>
                      </a:pPr>
                      <a:r>
                        <a:rPr sz="800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mydep-54f7ff7d6d-9gvll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24">
                <a:tc>
                  <a:txBody>
                    <a:bodyPr/>
                    <a:lstStyle/>
                    <a:p>
                      <a:pPr marL="85090" marR="3175">
                        <a:lnSpc>
                          <a:spcPts val="875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mydep-54f7ff7d6d-cqvlq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875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051">
                <a:tc>
                  <a:txBody>
                    <a:bodyPr/>
                    <a:lstStyle/>
                    <a:p>
                      <a:pPr marL="85090" marR="3175">
                        <a:lnSpc>
                          <a:spcPts val="960"/>
                        </a:lnSpc>
                        <a:tabLst>
                          <a:tab pos="1609090" algn="l"/>
                        </a:tabLst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mydep-54f7ff7d6d-gccr6	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960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60"/>
                        </a:lnSpc>
                      </a:pPr>
                      <a:r>
                        <a:rPr sz="800" b="1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960"/>
                        </a:lnSpc>
                      </a:pPr>
                      <a:r>
                        <a:rPr sz="800" b="1" spc="-5" dirty="0">
                          <a:solidFill>
                            <a:srgbClr val="773F04"/>
                          </a:solidFill>
                          <a:latin typeface="Courier New"/>
                          <a:cs typeface="Courier New"/>
                        </a:rPr>
                        <a:t>7s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473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Who </a:t>
            </a:r>
            <a:r>
              <a:rPr sz="3600" dirty="0"/>
              <a:t>“Manages”</a:t>
            </a:r>
            <a:r>
              <a:rPr sz="3600" spc="-90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57346" y="3089776"/>
            <a:ext cx="74168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1009" marR="5080" indent="-44894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CNCF is </a:t>
            </a:r>
            <a:r>
              <a:rPr sz="2400" dirty="0">
                <a:latin typeface="Arial"/>
                <a:cs typeface="Arial"/>
              </a:rPr>
              <a:t>a child </a:t>
            </a:r>
            <a:r>
              <a:rPr sz="2400" spc="-5" dirty="0">
                <a:latin typeface="Arial"/>
                <a:cs typeface="Arial"/>
              </a:rPr>
              <a:t>entity of the Linux Foundation and  operates as </a:t>
            </a:r>
            <a:r>
              <a:rPr sz="2400" dirty="0">
                <a:latin typeface="Arial"/>
                <a:cs typeface="Arial"/>
              </a:rPr>
              <a:t>a vendor </a:t>
            </a:r>
            <a:r>
              <a:rPr sz="2400" spc="-5" dirty="0">
                <a:latin typeface="Arial"/>
                <a:cs typeface="Arial"/>
              </a:rPr>
              <a:t>neutral governance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group.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1084" y="1597371"/>
            <a:ext cx="5921813" cy="940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4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DaemonSet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940675" cy="2962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29908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Ensure that all nodes </a:t>
            </a:r>
            <a:r>
              <a:rPr sz="2400" dirty="0">
                <a:latin typeface="Arial"/>
                <a:cs typeface="Arial"/>
              </a:rPr>
              <a:t>matching certain criteria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  </a:t>
            </a:r>
            <a:r>
              <a:rPr sz="2400" spc="-5" dirty="0">
                <a:latin typeface="Arial"/>
                <a:cs typeface="Arial"/>
              </a:rPr>
              <a:t>an instance of the </a:t>
            </a:r>
            <a:r>
              <a:rPr sz="2400" dirty="0">
                <a:latin typeface="Arial"/>
                <a:cs typeface="Arial"/>
              </a:rPr>
              <a:t>supplied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They </a:t>
            </a:r>
            <a:r>
              <a:rPr sz="2400" b="1" spc="-5" dirty="0">
                <a:latin typeface="Arial"/>
                <a:cs typeface="Arial"/>
              </a:rPr>
              <a:t>bypass </a:t>
            </a:r>
            <a:r>
              <a:rPr sz="2400" spc="-5" dirty="0">
                <a:latin typeface="Arial"/>
                <a:cs typeface="Arial"/>
              </a:rPr>
              <a:t>default </a:t>
            </a:r>
            <a:r>
              <a:rPr sz="2400" dirty="0">
                <a:latin typeface="Arial"/>
                <a:cs typeface="Arial"/>
              </a:rPr>
              <a:t>scheduling mechanisms.</a:t>
            </a:r>
            <a:endParaRPr sz="2400">
              <a:latin typeface="Arial"/>
              <a:cs typeface="Arial"/>
            </a:endParaRPr>
          </a:p>
          <a:p>
            <a:pPr marL="424815" marR="134747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Are ideal for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wide </a:t>
            </a:r>
            <a:r>
              <a:rPr sz="2400" dirty="0">
                <a:latin typeface="Arial"/>
                <a:cs typeface="Arial"/>
              </a:rPr>
              <a:t>services such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  forwarding, or health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monitoring.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Revisions are </a:t>
            </a:r>
            <a:r>
              <a:rPr sz="2400" dirty="0">
                <a:latin typeface="Arial"/>
                <a:cs typeface="Arial"/>
              </a:rPr>
              <a:t>managed via 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controller-revision-hash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label.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1683" y="4102966"/>
            <a:ext cx="5340601" cy="972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4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DaemonSet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5113020" cy="3433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1651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800" spc="-5" dirty="0">
                <a:latin typeface="Arial"/>
                <a:cs typeface="Arial"/>
              </a:rPr>
              <a:t>The number of  previous iterations of the DaemonSet to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79095" marR="5651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</a:t>
            </a:r>
            <a:r>
              <a:rPr sz="1800" spc="-5" dirty="0">
                <a:latin typeface="Arial"/>
                <a:cs typeface="Arial"/>
              </a:rPr>
              <a:t>Describes the </a:t>
            </a:r>
            <a:r>
              <a:rPr sz="1800" dirty="0">
                <a:latin typeface="Arial"/>
                <a:cs typeface="Arial"/>
              </a:rPr>
              <a:t>method </a:t>
            </a:r>
            <a:r>
              <a:rPr sz="1800" spc="-5" dirty="0">
                <a:latin typeface="Arial"/>
                <a:cs typeface="Arial"/>
              </a:rPr>
              <a:t>of  updating the Pods based on the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type</a:t>
            </a:r>
            <a:r>
              <a:rPr sz="1800" spc="-5" dirty="0">
                <a:latin typeface="Arial"/>
                <a:cs typeface="Arial"/>
              </a:rPr>
              <a:t>. Valid  options are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</a:t>
            </a:r>
            <a:r>
              <a:rPr sz="1800" spc="-60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OnDelete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36294" marR="132715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RollingUpdate: </a:t>
            </a:r>
            <a:r>
              <a:rPr sz="1800" spc="-5" dirty="0">
                <a:latin typeface="Arial"/>
                <a:cs typeface="Arial"/>
              </a:rPr>
              <a:t>Cycles through  updating the Pods according to the </a:t>
            </a:r>
            <a:r>
              <a:rPr sz="1800" dirty="0">
                <a:latin typeface="Arial"/>
                <a:cs typeface="Arial"/>
              </a:rPr>
              <a:t>value 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36294" marR="5080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OnDelete: </a:t>
            </a:r>
            <a:r>
              <a:rPr sz="1800" spc="-5" dirty="0">
                <a:latin typeface="Arial"/>
                <a:cs typeface="Arial"/>
              </a:rPr>
              <a:t>The new instance of the Pod  is deployed </a:t>
            </a:r>
            <a:r>
              <a:rPr sz="1800" b="1" spc="-5" dirty="0">
                <a:latin typeface="Arial"/>
                <a:cs typeface="Arial"/>
              </a:rPr>
              <a:t>ONLY </a:t>
            </a:r>
            <a:r>
              <a:rPr sz="1800" spc="-5" dirty="0">
                <a:latin typeface="Arial"/>
                <a:cs typeface="Arial"/>
              </a:rPr>
              <a:t>after the </a:t>
            </a:r>
            <a:r>
              <a:rPr sz="1800" dirty="0">
                <a:latin typeface="Arial"/>
                <a:cs typeface="Arial"/>
              </a:rPr>
              <a:t>current  </a:t>
            </a:r>
            <a:r>
              <a:rPr sz="1800" spc="-5" dirty="0">
                <a:latin typeface="Arial"/>
                <a:cs typeface="Arial"/>
              </a:rPr>
              <a:t>instance 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deleted.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2987" y="1244097"/>
            <a:ext cx="268414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 marR="708025">
              <a:lnSpc>
                <a:spcPct val="101000"/>
              </a:lnSpc>
              <a:spcBef>
                <a:spcPts val="60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DaemonSet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300">
              <a:latin typeface="Courier New"/>
              <a:cs typeface="Courier New"/>
            </a:endParaRPr>
          </a:p>
          <a:p>
            <a:pPr marL="85090" marR="807085" indent="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ds-example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283210" marR="113664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300">
              <a:latin typeface="Courier New"/>
              <a:cs typeface="Courier New"/>
            </a:endParaRPr>
          </a:p>
          <a:p>
            <a:pPr marL="679450" marR="1005205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300">
              <a:latin typeface="Courier New"/>
              <a:cs typeface="Courier New"/>
            </a:endParaRPr>
          </a:p>
          <a:p>
            <a:pPr marL="481330" marR="311785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 type: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300">
              <a:latin typeface="Courier New"/>
              <a:cs typeface="Courier New"/>
            </a:endParaRPr>
          </a:p>
          <a:p>
            <a:pPr marL="283210" marR="311785" indent="39624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300">
              <a:latin typeface="Courier New"/>
              <a:cs typeface="Courier New"/>
            </a:endParaRPr>
          </a:p>
          <a:p>
            <a:pPr marL="481330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877569" marR="410845" indent="-19875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nodeSelector:  nodeType: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edge</a:t>
            </a:r>
            <a:endParaRPr sz="1300">
              <a:latin typeface="Courier New"/>
              <a:cs typeface="Courier New"/>
            </a:endParaRPr>
          </a:p>
          <a:p>
            <a:pPr marL="580390">
              <a:lnSpc>
                <a:spcPct val="100000"/>
              </a:lnSpc>
              <a:spcBef>
                <a:spcPts val="10"/>
              </a:spcBef>
            </a:pP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300" spc="-20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4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DaemonSet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264028"/>
            <a:ext cx="4780915" cy="975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spec.template.spec.nodeSelector:</a:t>
            </a:r>
            <a:endParaRPr sz="180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The primary </a:t>
            </a:r>
            <a:r>
              <a:rPr sz="1800" dirty="0">
                <a:latin typeface="Arial"/>
                <a:cs typeface="Arial"/>
              </a:rPr>
              <a:t>selector </a:t>
            </a:r>
            <a:r>
              <a:rPr sz="1800" spc="-5" dirty="0">
                <a:latin typeface="Arial"/>
                <a:cs typeface="Arial"/>
              </a:rPr>
              <a:t>used to target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nodes.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9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Default Host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Labels: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7947" y="2365751"/>
            <a:ext cx="256095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dirty="0">
                <a:latin typeface="Arial"/>
                <a:cs typeface="Arial"/>
              </a:rPr>
              <a:t>kubernetes.io/hostname</a:t>
            </a:r>
            <a:endParaRPr sz="16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spc="-5" dirty="0">
                <a:latin typeface="Arial"/>
                <a:cs typeface="Arial"/>
              </a:rPr>
              <a:t>beta.kubernetes.io/os</a:t>
            </a:r>
            <a:endParaRPr sz="16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spc="-5" dirty="0">
                <a:latin typeface="Arial"/>
                <a:cs typeface="Arial"/>
              </a:rPr>
              <a:t>beta.kubernetes.io/arch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748" y="3296021"/>
            <a:ext cx="247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Cloud Host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Labels: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7947" y="3718299"/>
            <a:ext cx="402272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spc="-5" dirty="0">
                <a:latin typeface="Arial"/>
                <a:cs typeface="Arial"/>
              </a:rPr>
              <a:t>failure-domain.beta.kubernetes.io/zone</a:t>
            </a:r>
            <a:endParaRPr sz="16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spc="-5" dirty="0">
                <a:latin typeface="Arial"/>
                <a:cs typeface="Arial"/>
              </a:rPr>
              <a:t>failure-domain.beta.kubernetes.io/region</a:t>
            </a:r>
            <a:endParaRPr sz="16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SzPct val="112500"/>
              <a:buChar char="○"/>
              <a:tabLst>
                <a:tab pos="379095" algn="l"/>
                <a:tab pos="379730" algn="l"/>
              </a:tabLst>
            </a:pPr>
            <a:r>
              <a:rPr sz="1600" spc="-5" dirty="0">
                <a:latin typeface="Arial"/>
                <a:cs typeface="Arial"/>
              </a:rPr>
              <a:t>beta.kubernetes.io/instance-type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2987" y="1244097"/>
            <a:ext cx="268414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 marR="708025">
              <a:lnSpc>
                <a:spcPct val="101000"/>
              </a:lnSpc>
              <a:spcBef>
                <a:spcPts val="60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DaemonSet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300">
              <a:latin typeface="Courier New"/>
              <a:cs typeface="Courier New"/>
            </a:endParaRPr>
          </a:p>
          <a:p>
            <a:pPr marL="85090" marR="807085" indent="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ds-example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283210" marR="113664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300">
              <a:latin typeface="Courier New"/>
              <a:cs typeface="Courier New"/>
            </a:endParaRPr>
          </a:p>
          <a:p>
            <a:pPr marL="679450" marR="1005205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300">
              <a:latin typeface="Courier New"/>
              <a:cs typeface="Courier New"/>
            </a:endParaRPr>
          </a:p>
          <a:p>
            <a:pPr marL="481330" marR="311785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 type: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300">
              <a:latin typeface="Courier New"/>
              <a:cs typeface="Courier New"/>
            </a:endParaRPr>
          </a:p>
          <a:p>
            <a:pPr marL="283210" marR="311785" indent="39624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300">
              <a:latin typeface="Courier New"/>
              <a:cs typeface="Courier New"/>
            </a:endParaRPr>
          </a:p>
          <a:p>
            <a:pPr marL="481330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877569" marR="410845" indent="-19875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nodeSelector:  nodeType: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edge</a:t>
            </a:r>
            <a:endParaRPr sz="1300">
              <a:latin typeface="Courier New"/>
              <a:cs typeface="Courier New"/>
            </a:endParaRPr>
          </a:p>
          <a:p>
            <a:pPr marL="580390">
              <a:lnSpc>
                <a:spcPct val="100000"/>
              </a:lnSpc>
              <a:spcBef>
                <a:spcPts val="10"/>
              </a:spcBef>
            </a:pP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300" spc="-20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4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DaemonSet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747567" y="1945621"/>
            <a:ext cx="4939665" cy="3053715"/>
          </a:xfrm>
          <a:custGeom>
            <a:avLst/>
            <a:gdLst/>
            <a:ahLst/>
            <a:cxnLst/>
            <a:rect l="l" t="t" r="r" b="b"/>
            <a:pathLst>
              <a:path w="4939665" h="3053715">
                <a:moveTo>
                  <a:pt x="0" y="0"/>
                </a:moveTo>
                <a:lnTo>
                  <a:pt x="4939190" y="0"/>
                </a:lnTo>
                <a:lnTo>
                  <a:pt x="4939190" y="3053093"/>
                </a:lnTo>
                <a:lnTo>
                  <a:pt x="0" y="30530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3290" y="2015089"/>
            <a:ext cx="3213100" cy="19132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1497965">
              <a:lnSpc>
                <a:spcPts val="819"/>
              </a:lnSpc>
              <a:spcBef>
                <a:spcPts val="140"/>
              </a:spcBef>
              <a:tabLst>
                <a:tab pos="852805" algn="l"/>
              </a:tabLst>
            </a:pP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kubectl describe ds ds-example  Name:	ds-example</a:t>
            </a:r>
            <a:endParaRPr sz="700">
              <a:latin typeface="Courier New"/>
              <a:cs typeface="Courier New"/>
            </a:endParaRPr>
          </a:p>
          <a:p>
            <a:pPr marR="1391285">
              <a:lnSpc>
                <a:spcPts val="819"/>
              </a:lnSpc>
              <a:spcBef>
                <a:spcPts val="10"/>
              </a:spcBef>
              <a:tabLst>
                <a:tab pos="85280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Selector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: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app=nginx,env=prod  Node-Selector: nodeType=edge  Labels:	app=nginx</a:t>
            </a:r>
            <a:endParaRPr sz="700">
              <a:latin typeface="Courier New"/>
              <a:cs typeface="Courier New"/>
            </a:endParaRPr>
          </a:p>
          <a:p>
            <a:pPr marR="1924685" indent="853440">
              <a:lnSpc>
                <a:spcPts val="819"/>
              </a:lnSpc>
              <a:spcBef>
                <a:spcPts val="15"/>
              </a:spcBef>
              <a:tabLst>
                <a:tab pos="85280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env=prod  Annotations:	&lt;none&gt;</a:t>
            </a:r>
            <a:endParaRPr sz="700">
              <a:latin typeface="Courier New"/>
              <a:cs typeface="Courier New"/>
            </a:endParaRPr>
          </a:p>
          <a:p>
            <a:pPr marR="1284605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Desired Number of Nodes Scheduled: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1 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Current Number of Nodes Scheduled:</a:t>
            </a:r>
            <a:r>
              <a:rPr sz="700" spc="-7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1</a:t>
            </a:r>
            <a:endParaRPr sz="700">
              <a:latin typeface="Courier New"/>
              <a:cs typeface="Courier New"/>
            </a:endParaRPr>
          </a:p>
          <a:p>
            <a:pPr marR="591185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Number of Nodes Scheduled with Up-to-date Pods: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1 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Number of Nodes Scheduled with Available Pods: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1 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Number of Nodes Misscheduled:</a:t>
            </a:r>
            <a:r>
              <a:rPr sz="700" spc="-2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  <a:p>
            <a:pPr marR="5080">
              <a:lnSpc>
                <a:spcPts val="819"/>
              </a:lnSpc>
              <a:spcBef>
                <a:spcPts val="15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Pods Status: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1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Running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Waiting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Succeeded 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/ 0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Failed  Pod</a:t>
            </a:r>
            <a:r>
              <a:rPr sz="700" spc="-1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Template:</a:t>
            </a:r>
            <a:endParaRPr sz="700">
              <a:latin typeface="Courier New"/>
              <a:cs typeface="Courier New"/>
            </a:endParaRPr>
          </a:p>
          <a:p>
            <a:pPr marL="106045">
              <a:lnSpc>
                <a:spcPts val="800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Labels: app=nginx</a:t>
            </a:r>
            <a:endParaRPr sz="700">
              <a:latin typeface="Courier New"/>
              <a:cs typeface="Courier New"/>
            </a:endParaRPr>
          </a:p>
          <a:p>
            <a:pPr marL="106045" marR="2191385" indent="480059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env=prod  Containers:  nginx: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3303" y="3901035"/>
            <a:ext cx="1026794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indent="-635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nginx:stable-alpine  80/TCP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00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25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ts val="830"/>
              </a:lnSpc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&lt;none&gt;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3290" y="3901035"/>
            <a:ext cx="866140" cy="760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12725" marR="324485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Image:  Port:</a:t>
            </a:r>
            <a:endParaRPr sz="700">
              <a:latin typeface="Courier New"/>
              <a:cs typeface="Courier New"/>
            </a:endParaRPr>
          </a:p>
          <a:p>
            <a:pPr marL="212725" marR="508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Environment:  Mounts:</a:t>
            </a:r>
            <a:endParaRPr sz="700">
              <a:latin typeface="Courier New"/>
              <a:cs typeface="Courier New"/>
            </a:endParaRPr>
          </a:p>
          <a:p>
            <a:pPr marR="324485" indent="10668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Volumes:  Events:</a:t>
            </a:r>
            <a:endParaRPr sz="700">
              <a:latin typeface="Courier New"/>
              <a:cs typeface="Courier New"/>
            </a:endParaRPr>
          </a:p>
          <a:p>
            <a:pPr marL="106045">
              <a:lnSpc>
                <a:spcPts val="805"/>
              </a:lnSpc>
              <a:tabLst>
                <a:tab pos="53276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Typ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e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Reason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6720" y="4529683"/>
            <a:ext cx="18796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9405" algn="l"/>
                <a:tab pos="149288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Ag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e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Fro</a:t>
            </a:r>
            <a:r>
              <a:rPr sz="700" dirty="0">
                <a:solidFill>
                  <a:srgbClr val="773F04"/>
                </a:solidFill>
                <a:latin typeface="Courier New"/>
                <a:cs typeface="Courier New"/>
              </a:rPr>
              <a:t>m	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Message</a:t>
            </a:r>
            <a:endParaRPr sz="7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9970" y="4705108"/>
            <a:ext cx="3253104" cy="6985"/>
            <a:chOff x="3939970" y="4705108"/>
            <a:chExt cx="3253104" cy="6985"/>
          </a:xfrm>
        </p:grpSpPr>
        <p:sp>
          <p:nvSpPr>
            <p:cNvPr id="9" name="object 9"/>
            <p:cNvSpPr/>
            <p:nvPr/>
          </p:nvSpPr>
          <p:spPr>
            <a:xfrm>
              <a:off x="3939970" y="4708407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60">
                  <a:moveTo>
                    <a:pt x="0" y="0"/>
                  </a:moveTo>
                  <a:lnTo>
                    <a:pt x="213151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66481" y="4708407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726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6286" y="4708407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>
                  <a:moveTo>
                    <a:pt x="0" y="0"/>
                  </a:moveTo>
                  <a:lnTo>
                    <a:pt x="213151" y="0"/>
                  </a:lnTo>
                </a:path>
                <a:path w="533400">
                  <a:moveTo>
                    <a:pt x="319830" y="0"/>
                  </a:moveTo>
                  <a:lnTo>
                    <a:pt x="532982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9386" y="4708407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79" y="0"/>
                  </a:lnTo>
                </a:path>
              </a:pathLst>
            </a:custGeom>
            <a:ln w="6598">
              <a:solidFill>
                <a:srgbClr val="763E0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39970" y="4739233"/>
            <a:ext cx="443992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06245" algn="l"/>
              </a:tabLst>
            </a:pP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Normal </a:t>
            </a:r>
            <a:r>
              <a:rPr sz="700" spc="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SuccessfulCreate </a:t>
            </a:r>
            <a:r>
              <a:rPr sz="700" spc="5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48s	daemonset-controller Created pod:</a:t>
            </a:r>
            <a:r>
              <a:rPr sz="700" spc="-7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773F04"/>
                </a:solidFill>
                <a:latin typeface="Courier New"/>
                <a:cs typeface="Courier New"/>
              </a:rPr>
              <a:t>ds-example-x8kkz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199" y="1265997"/>
            <a:ext cx="2976245" cy="373316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85090" marR="1579245">
              <a:lnSpc>
                <a:spcPts val="1050"/>
              </a:lnSpc>
              <a:spcBef>
                <a:spcPts val="69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apiVersion: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DaemonSet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85090" marR="1647825" indent="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ds-example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2250" marR="1167765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900">
              <a:latin typeface="Courier New"/>
              <a:cs typeface="Courier New"/>
            </a:endParaRPr>
          </a:p>
          <a:p>
            <a:pPr marL="496570" marR="1784985" indent="-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9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222250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</a:t>
            </a:r>
            <a:endParaRPr sz="900">
              <a:latin typeface="Courier New"/>
              <a:cs typeface="Courier New"/>
            </a:endParaRPr>
          </a:p>
          <a:p>
            <a:pPr marL="359410" marR="1304925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type: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900">
              <a:latin typeface="Courier New"/>
              <a:cs typeface="Courier New"/>
            </a:endParaRPr>
          </a:p>
          <a:p>
            <a:pPr marL="222250" marR="1304925" indent="27432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maxUnavailable: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1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900">
              <a:latin typeface="Courier New"/>
              <a:cs typeface="Courier New"/>
            </a:endParaRPr>
          </a:p>
          <a:p>
            <a:pPr marL="496570" marR="1990725" indent="-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metadata:  labels:</a:t>
            </a:r>
            <a:endParaRPr sz="900">
              <a:latin typeface="Courier New"/>
              <a:cs typeface="Courier New"/>
            </a:endParaRPr>
          </a:p>
          <a:p>
            <a:pPr marL="359410" marR="1647825" indent="27432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9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633730" marR="1373505" indent="-137160">
              <a:lnSpc>
                <a:spcPts val="1050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nodeSelector:  nodeType:</a:t>
            </a:r>
            <a:r>
              <a:rPr sz="900" spc="-8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edge</a:t>
            </a:r>
            <a:endParaRPr sz="900">
              <a:latin typeface="Courier New"/>
              <a:cs typeface="Courier New"/>
            </a:endParaRPr>
          </a:p>
          <a:p>
            <a:pPr marL="496570">
              <a:lnSpc>
                <a:spcPts val="1005"/>
              </a:lnSpc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496570">
              <a:lnSpc>
                <a:spcPts val="1050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9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633730" marR="550545">
              <a:lnSpc>
                <a:spcPts val="1050"/>
              </a:lnSpc>
              <a:spcBef>
                <a:spcPts val="45"/>
              </a:spcBef>
            </a:pP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900">
              <a:latin typeface="Courier New"/>
              <a:cs typeface="Courier New"/>
            </a:endParaRPr>
          </a:p>
          <a:p>
            <a:pPr marL="633730">
              <a:lnSpc>
                <a:spcPts val="1019"/>
              </a:lnSpc>
            </a:pPr>
            <a:r>
              <a:rPr sz="900" dirty="0">
                <a:solidFill>
                  <a:srgbClr val="1154CC"/>
                </a:solidFill>
                <a:latin typeface="Courier New"/>
                <a:cs typeface="Courier New"/>
              </a:rPr>
              <a:t>- </a:t>
            </a:r>
            <a:r>
              <a:rPr sz="9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900" spc="-2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47567" y="1265997"/>
            <a:ext cx="4939665" cy="501650"/>
          </a:xfrm>
          <a:custGeom>
            <a:avLst/>
            <a:gdLst/>
            <a:ahLst/>
            <a:cxnLst/>
            <a:rect l="l" t="t" r="r" b="b"/>
            <a:pathLst>
              <a:path w="4939665" h="501650">
                <a:moveTo>
                  <a:pt x="0" y="0"/>
                </a:moveTo>
                <a:lnTo>
                  <a:pt x="4939190" y="0"/>
                </a:lnTo>
                <a:lnTo>
                  <a:pt x="4939190" y="501298"/>
                </a:lnTo>
                <a:lnTo>
                  <a:pt x="0" y="5012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33290" y="1270264"/>
            <a:ext cx="1841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$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kubectl get</a:t>
            </a:r>
            <a:r>
              <a:rPr sz="1000" spc="-40" dirty="0">
                <a:solidFill>
                  <a:srgbClr val="773F0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pods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14471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NAM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E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READY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14471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ds-example-x8kkz	1/1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2969" y="1422664"/>
            <a:ext cx="1841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STATU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S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RESTART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S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AGE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Running	</a:t>
            </a:r>
            <a:r>
              <a:rPr sz="1000" dirty="0">
                <a:solidFill>
                  <a:srgbClr val="773F04"/>
                </a:solidFill>
                <a:latin typeface="Courier New"/>
                <a:cs typeface="Courier New"/>
              </a:rPr>
              <a:t>0	</a:t>
            </a:r>
            <a:r>
              <a:rPr sz="1000" spc="-5" dirty="0">
                <a:solidFill>
                  <a:srgbClr val="773F04"/>
                </a:solidFill>
                <a:latin typeface="Courier New"/>
                <a:cs typeface="Courier New"/>
              </a:rPr>
              <a:t>1m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981950" cy="24676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Tailored to </a:t>
            </a:r>
            <a:r>
              <a:rPr sz="2400" dirty="0">
                <a:latin typeface="Arial"/>
                <a:cs typeface="Arial"/>
              </a:rPr>
              <a:t>managing </a:t>
            </a:r>
            <a:r>
              <a:rPr sz="2400" spc="-5" dirty="0">
                <a:latin typeface="Arial"/>
                <a:cs typeface="Arial"/>
              </a:rPr>
              <a:t>Pods that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persist or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maintain  state.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identity including </a:t>
            </a:r>
            <a:r>
              <a:rPr sz="2400" b="1" spc="-5" dirty="0">
                <a:latin typeface="Arial"/>
                <a:cs typeface="Arial"/>
              </a:rPr>
              <a:t>hostname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Arial"/>
                <a:cs typeface="Arial"/>
              </a:rPr>
              <a:t>network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storage WILL </a:t>
            </a:r>
            <a:r>
              <a:rPr sz="2400" spc="-5" dirty="0">
                <a:latin typeface="Arial"/>
                <a:cs typeface="Arial"/>
              </a:rPr>
              <a:t>be persisted.</a:t>
            </a:r>
            <a:endParaRPr sz="2400">
              <a:latin typeface="Arial"/>
              <a:cs typeface="Arial"/>
            </a:endParaRPr>
          </a:p>
          <a:p>
            <a:pPr marL="424815" marR="864869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lifecycle will be ordered and follow </a:t>
            </a:r>
            <a:r>
              <a:rPr sz="2400" dirty="0">
                <a:latin typeface="Arial"/>
                <a:cs typeface="Arial"/>
              </a:rPr>
              <a:t>consistent  </a:t>
            </a:r>
            <a:r>
              <a:rPr sz="2400" spc="-5" dirty="0">
                <a:latin typeface="Arial"/>
                <a:cs typeface="Arial"/>
              </a:rPr>
              <a:t>patterns.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4721" y="4110694"/>
            <a:ext cx="5294539" cy="932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941945" cy="24676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61214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Assigned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unique ordinal name following the  </a:t>
            </a:r>
            <a:r>
              <a:rPr sz="2400" dirty="0">
                <a:latin typeface="Arial"/>
                <a:cs typeface="Arial"/>
              </a:rPr>
              <a:t>convention </a:t>
            </a:r>
            <a:r>
              <a:rPr sz="2400" spc="-5" dirty="0">
                <a:latin typeface="Arial"/>
                <a:cs typeface="Arial"/>
              </a:rPr>
              <a:t>of ‘</a:t>
            </a:r>
            <a:r>
              <a:rPr sz="2400" i="1" spc="-5" dirty="0">
                <a:latin typeface="Arial"/>
                <a:cs typeface="Arial"/>
              </a:rPr>
              <a:t>&lt;statefulset name&gt;-&lt;ordinal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index&gt;</a:t>
            </a:r>
            <a:r>
              <a:rPr sz="2400" dirty="0">
                <a:latin typeface="Arial"/>
                <a:cs typeface="Arial"/>
              </a:rPr>
              <a:t>’.</a:t>
            </a:r>
            <a:endParaRPr sz="2400">
              <a:latin typeface="Arial"/>
              <a:cs typeface="Arial"/>
            </a:endParaRPr>
          </a:p>
          <a:p>
            <a:pPr marL="424815" marR="64262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Ordinal pattern is also passed to the Pod’s network  Identity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volumes.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Revisions are </a:t>
            </a:r>
            <a:r>
              <a:rPr sz="2400" dirty="0">
                <a:latin typeface="Arial"/>
                <a:cs typeface="Arial"/>
              </a:rPr>
              <a:t>managed via 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controller-revision-hash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4721" y="4110694"/>
            <a:ext cx="5294539" cy="932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7199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090" marR="2308860">
              <a:lnSpc>
                <a:spcPct val="102299"/>
              </a:lnSpc>
              <a:spcBef>
                <a:spcPts val="60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StatefulSet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85090" marR="2308860" indent="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sts-example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  <a:p>
            <a:pPr marL="252729" marR="180657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100">
              <a:latin typeface="Courier New"/>
              <a:cs typeface="Courier New"/>
            </a:endParaRPr>
          </a:p>
          <a:p>
            <a:pPr marL="588010" marR="2308860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100">
              <a:latin typeface="Courier New"/>
              <a:cs typeface="Courier New"/>
            </a:endParaRPr>
          </a:p>
          <a:p>
            <a:pPr marL="252729" marR="2392680" indent="-63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serviceName: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</a:t>
            </a:r>
            <a:endParaRPr sz="1100">
              <a:latin typeface="Courier New"/>
              <a:cs typeface="Courier New"/>
            </a:endParaRPr>
          </a:p>
          <a:p>
            <a:pPr marL="336550" marR="205740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type:</a:t>
            </a:r>
            <a:r>
              <a:rPr sz="11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100">
              <a:latin typeface="Courier New"/>
              <a:cs typeface="Courier New"/>
            </a:endParaRPr>
          </a:p>
          <a:p>
            <a:pPr marL="252729" marR="2476500" indent="25146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partition: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0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100">
              <a:latin typeface="Courier New"/>
              <a:cs typeface="Courier New"/>
            </a:endParaRPr>
          </a:p>
          <a:p>
            <a:pPr marL="588010" marR="2811145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  labels:</a:t>
            </a:r>
            <a:endParaRPr sz="1100">
              <a:latin typeface="Courier New"/>
              <a:cs typeface="Courier New"/>
            </a:endParaRPr>
          </a:p>
          <a:p>
            <a:pPr marL="756285">
              <a:lnSpc>
                <a:spcPct val="100000"/>
              </a:lnSpc>
              <a:spcBef>
                <a:spcPts val="25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app: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100">
              <a:latin typeface="Courier New"/>
              <a:cs typeface="Courier New"/>
            </a:endParaRPr>
          </a:p>
          <a:p>
            <a:pPr marL="124269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A54D79"/>
                </a:solidFill>
                <a:latin typeface="Courier New"/>
                <a:cs typeface="Courier New"/>
              </a:rPr>
              <a:t>&lt;continued&gt;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65" y="1200147"/>
            <a:ext cx="3994785" cy="3726179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42695">
              <a:lnSpc>
                <a:spcPct val="100000"/>
              </a:lnSpc>
              <a:spcBef>
                <a:spcPts val="600"/>
              </a:spcBef>
            </a:pPr>
            <a:r>
              <a:rPr sz="1800" b="1" spc="-5" dirty="0">
                <a:solidFill>
                  <a:srgbClr val="A54D79"/>
                </a:solidFill>
                <a:latin typeface="Courier New"/>
                <a:cs typeface="Courier New"/>
              </a:rPr>
              <a:t>&lt;continued&gt;</a:t>
            </a:r>
            <a:endParaRPr sz="1800">
              <a:latin typeface="Courier New"/>
              <a:cs typeface="Courier New"/>
            </a:endParaRPr>
          </a:p>
          <a:p>
            <a:pPr marL="405130">
              <a:lnSpc>
                <a:spcPct val="100000"/>
              </a:lnSpc>
              <a:spcBef>
                <a:spcPts val="45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88010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100">
              <a:latin typeface="Courier New"/>
              <a:cs typeface="Courier New"/>
            </a:endParaRPr>
          </a:p>
          <a:p>
            <a:pPr marL="755650" indent="-168275">
              <a:lnSpc>
                <a:spcPct val="100000"/>
              </a:lnSpc>
              <a:spcBef>
                <a:spcPts val="30"/>
              </a:spcBef>
              <a:buChar char="-"/>
              <a:tabLst>
                <a:tab pos="756285" algn="l"/>
              </a:tabLst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100">
              <a:latin typeface="Courier New"/>
              <a:cs typeface="Courier New"/>
            </a:endParaRPr>
          </a:p>
          <a:p>
            <a:pPr marL="755650" marR="105156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100">
              <a:latin typeface="Courier New"/>
              <a:cs typeface="Courier New"/>
            </a:endParaRPr>
          </a:p>
          <a:p>
            <a:pPr marL="755650" marR="1638935" lvl="1">
              <a:lnSpc>
                <a:spcPct val="102299"/>
              </a:lnSpc>
              <a:buChar char="-"/>
              <a:tabLst>
                <a:tab pos="923925" algn="l"/>
              </a:tabLst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 volumeMounts:</a:t>
            </a:r>
            <a:endParaRPr sz="1100">
              <a:latin typeface="Courier New"/>
              <a:cs typeface="Courier New"/>
            </a:endParaRPr>
          </a:p>
          <a:p>
            <a:pPr marL="923290" lvl="1" indent="-168275">
              <a:lnSpc>
                <a:spcPct val="100000"/>
              </a:lnSpc>
              <a:spcBef>
                <a:spcPts val="30"/>
              </a:spcBef>
              <a:buChar char="-"/>
              <a:tabLst>
                <a:tab pos="923925" algn="l"/>
              </a:tabLst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www</a:t>
            </a:r>
            <a:endParaRPr sz="1100">
              <a:latin typeface="Courier New"/>
              <a:cs typeface="Courier New"/>
            </a:endParaRPr>
          </a:p>
          <a:p>
            <a:pPr marL="252729" marR="381000" indent="66992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volumeClaimTemplates:</a:t>
            </a:r>
            <a:endParaRPr sz="1100">
              <a:latin typeface="Courier New"/>
              <a:cs typeface="Courier New"/>
            </a:endParaRPr>
          </a:p>
          <a:p>
            <a:pPr marL="252729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solidFill>
                  <a:srgbClr val="1154CC"/>
                </a:solidFill>
                <a:latin typeface="Courier New"/>
                <a:cs typeface="Courier New"/>
              </a:rPr>
              <a:t>-</a:t>
            </a:r>
            <a:r>
              <a:rPr sz="11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420370" marR="2644140" indent="16700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1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www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88010" marR="716915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[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"ReadWriteOnce"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]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standard  </a:t>
            </a: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resources:</a:t>
            </a:r>
            <a:endParaRPr sz="1100">
              <a:latin typeface="Courier New"/>
              <a:cs typeface="Courier New"/>
            </a:endParaRPr>
          </a:p>
          <a:p>
            <a:pPr marL="923290" marR="2057400" indent="-167640">
              <a:lnSpc>
                <a:spcPct val="102299"/>
              </a:lnSpc>
            </a:pPr>
            <a:r>
              <a:rPr sz="11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100" spc="-10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881463" y="1288122"/>
            <a:ext cx="2805430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 marR="829944">
              <a:lnSpc>
                <a:spcPct val="101000"/>
              </a:lnSpc>
              <a:spcBef>
                <a:spcPts val="60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StatefulSet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300">
              <a:latin typeface="Courier New"/>
              <a:cs typeface="Courier New"/>
            </a:endParaRPr>
          </a:p>
          <a:p>
            <a:pPr marL="85725" marR="829310" indent="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sts-example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283845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3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1300">
              <a:latin typeface="Courier New"/>
              <a:cs typeface="Courier New"/>
            </a:endParaRPr>
          </a:p>
          <a:p>
            <a:pPr marL="283845" marR="23558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300">
              <a:latin typeface="Courier New"/>
              <a:cs typeface="Courier New"/>
            </a:endParaRPr>
          </a:p>
          <a:p>
            <a:pPr marL="680085" marR="829310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300">
              <a:latin typeface="Courier New"/>
              <a:cs typeface="Courier New"/>
            </a:endParaRPr>
          </a:p>
          <a:p>
            <a:pPr marL="283845" marR="532130" indent="-63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serviceName: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 type: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300">
              <a:latin typeface="Courier New"/>
              <a:cs typeface="Courier New"/>
            </a:endParaRPr>
          </a:p>
          <a:p>
            <a:pPr marL="283845" marR="1028065" indent="29718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partition: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0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300">
              <a:latin typeface="Courier New"/>
              <a:cs typeface="Courier New"/>
            </a:endParaRPr>
          </a:p>
          <a:p>
            <a:pPr marL="481330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300" spc="-15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748" y="1479000"/>
            <a:ext cx="4641215" cy="1801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095" marR="5080" indent="-367030">
              <a:lnSpc>
                <a:spcPct val="100099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800" spc="-5" dirty="0">
                <a:latin typeface="Arial"/>
                <a:cs typeface="Arial"/>
              </a:rPr>
              <a:t>The number  of previous iterations of the StatefulSet to  </a:t>
            </a:r>
            <a:r>
              <a:rPr sz="180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79095" marR="88265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serviceName: </a:t>
            </a:r>
            <a:r>
              <a:rPr sz="1800" spc="-5" dirty="0">
                <a:latin typeface="Arial"/>
                <a:cs typeface="Arial"/>
              </a:rPr>
              <a:t>The name of the  associated headless </a:t>
            </a:r>
            <a:r>
              <a:rPr sz="1800" dirty="0">
                <a:latin typeface="Arial"/>
                <a:cs typeface="Arial"/>
              </a:rPr>
              <a:t>service;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dirty="0">
                <a:latin typeface="Arial"/>
                <a:cs typeface="Arial"/>
              </a:rPr>
              <a:t>a service  </a:t>
            </a:r>
            <a:r>
              <a:rPr sz="1800" spc="-5" dirty="0">
                <a:latin typeface="Arial"/>
                <a:cs typeface="Arial"/>
              </a:rPr>
              <a:t>without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ClusterIP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0748" y="1479000"/>
            <a:ext cx="5113020" cy="275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095" marR="56515" indent="-367030">
              <a:lnSpc>
                <a:spcPct val="100099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</a:t>
            </a:r>
            <a:r>
              <a:rPr sz="1800" spc="-5" dirty="0">
                <a:latin typeface="Arial"/>
                <a:cs typeface="Arial"/>
              </a:rPr>
              <a:t>Describes the </a:t>
            </a:r>
            <a:r>
              <a:rPr sz="1800" dirty="0">
                <a:latin typeface="Arial"/>
                <a:cs typeface="Arial"/>
              </a:rPr>
              <a:t>method </a:t>
            </a:r>
            <a:r>
              <a:rPr sz="1800" spc="-5" dirty="0">
                <a:latin typeface="Arial"/>
                <a:cs typeface="Arial"/>
              </a:rPr>
              <a:t>of  updating the Pods based on the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type</a:t>
            </a:r>
            <a:r>
              <a:rPr sz="1800" spc="-5" dirty="0">
                <a:latin typeface="Arial"/>
                <a:cs typeface="Arial"/>
              </a:rPr>
              <a:t>. Valid  options are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OnDelete</a:t>
            </a:r>
            <a:r>
              <a:rPr sz="1800" spc="-60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36294" marR="5080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OnDelete: </a:t>
            </a:r>
            <a:r>
              <a:rPr sz="1800" spc="-5" dirty="0">
                <a:latin typeface="Arial"/>
                <a:cs typeface="Arial"/>
              </a:rPr>
              <a:t>The new instance of the Pod  is deployed </a:t>
            </a:r>
            <a:r>
              <a:rPr sz="1800" b="1" spc="-5" dirty="0">
                <a:latin typeface="Arial"/>
                <a:cs typeface="Arial"/>
              </a:rPr>
              <a:t>ONLY </a:t>
            </a:r>
            <a:r>
              <a:rPr sz="1800" spc="-5" dirty="0">
                <a:latin typeface="Arial"/>
                <a:cs typeface="Arial"/>
              </a:rPr>
              <a:t>after the </a:t>
            </a:r>
            <a:r>
              <a:rPr sz="1800" dirty="0">
                <a:latin typeface="Arial"/>
                <a:cs typeface="Arial"/>
              </a:rPr>
              <a:t>current  </a:t>
            </a:r>
            <a:r>
              <a:rPr sz="1800" spc="-5" dirty="0">
                <a:latin typeface="Arial"/>
                <a:cs typeface="Arial"/>
              </a:rPr>
              <a:t>instance 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deleted.</a:t>
            </a:r>
            <a:endParaRPr sz="1800">
              <a:latin typeface="Arial"/>
              <a:cs typeface="Arial"/>
            </a:endParaRPr>
          </a:p>
          <a:p>
            <a:pPr marL="836294" marR="48260" lvl="1" indent="-367030">
              <a:lnSpc>
                <a:spcPct val="1006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RollingUpdate: </a:t>
            </a:r>
            <a:r>
              <a:rPr sz="1800" spc="-5" dirty="0">
                <a:latin typeface="Arial"/>
                <a:cs typeface="Arial"/>
              </a:rPr>
              <a:t>Pods with an ordinal  greater than the </a:t>
            </a: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partition</a:t>
            </a:r>
            <a:r>
              <a:rPr sz="1800" spc="-64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value </a:t>
            </a:r>
            <a:r>
              <a:rPr sz="1800" spc="-5" dirty="0">
                <a:latin typeface="Arial"/>
                <a:cs typeface="Arial"/>
              </a:rPr>
              <a:t>will be  updated in one-by-one in </a:t>
            </a:r>
            <a:r>
              <a:rPr sz="1800" dirty="0">
                <a:latin typeface="Arial"/>
                <a:cs typeface="Arial"/>
              </a:rPr>
              <a:t>reverse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1463" y="1288122"/>
            <a:ext cx="2805430" cy="3637915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 marR="829944">
              <a:lnSpc>
                <a:spcPct val="101000"/>
              </a:lnSpc>
              <a:spcBef>
                <a:spcPts val="60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apiVersion: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apps/v1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kind: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StatefulSet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300">
              <a:latin typeface="Courier New"/>
              <a:cs typeface="Courier New"/>
            </a:endParaRPr>
          </a:p>
          <a:p>
            <a:pPr marL="85725" marR="829310" indent="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3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sts-example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283845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replicas:</a:t>
            </a:r>
            <a:r>
              <a:rPr sz="1300" spc="-1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1300">
              <a:latin typeface="Courier New"/>
              <a:cs typeface="Courier New"/>
            </a:endParaRPr>
          </a:p>
          <a:p>
            <a:pPr marL="283845" marR="23558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revisionHistoryLimit: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3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selector:</a:t>
            </a:r>
            <a:endParaRPr sz="1300">
              <a:latin typeface="Courier New"/>
              <a:cs typeface="Courier New"/>
            </a:endParaRPr>
          </a:p>
          <a:p>
            <a:pPr marL="680085" marR="829310" indent="-19812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matchLabels:  app: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300">
              <a:latin typeface="Courier New"/>
              <a:cs typeface="Courier New"/>
            </a:endParaRPr>
          </a:p>
          <a:p>
            <a:pPr marL="283845" marR="532130" indent="-635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serviceName: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app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updateStrategy:  type: </a:t>
            </a:r>
            <a:r>
              <a:rPr sz="1300" spc="-5" dirty="0">
                <a:solidFill>
                  <a:srgbClr val="CC0000"/>
                </a:solidFill>
                <a:latin typeface="Courier New"/>
                <a:cs typeface="Courier New"/>
              </a:rPr>
              <a:t>RollingUpdate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rollingUpdate:</a:t>
            </a:r>
            <a:endParaRPr sz="1300">
              <a:latin typeface="Courier New"/>
              <a:cs typeface="Courier New"/>
            </a:endParaRPr>
          </a:p>
          <a:p>
            <a:pPr marL="283845" marR="1028065" indent="297180">
              <a:lnSpc>
                <a:spcPct val="101000"/>
              </a:lnSpc>
            </a:pP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partition:</a:t>
            </a:r>
            <a:r>
              <a:rPr sz="1300" spc="-95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CC0000"/>
                </a:solidFill>
                <a:latin typeface="Courier New"/>
                <a:cs typeface="Courier New"/>
              </a:rPr>
              <a:t>0  </a:t>
            </a:r>
            <a:r>
              <a:rPr sz="1300" spc="-5" dirty="0">
                <a:solidFill>
                  <a:srgbClr val="1154CC"/>
                </a:solidFill>
                <a:latin typeface="Courier New"/>
                <a:cs typeface="Courier New"/>
              </a:rPr>
              <a:t>template:</a:t>
            </a:r>
            <a:endParaRPr sz="1300">
              <a:latin typeface="Courier New"/>
              <a:cs typeface="Courier New"/>
            </a:endParaRPr>
          </a:p>
          <a:p>
            <a:pPr marL="481330">
              <a:lnSpc>
                <a:spcPct val="100000"/>
              </a:lnSpc>
              <a:spcBef>
                <a:spcPts val="15"/>
              </a:spcBef>
            </a:pP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&lt;pod</a:t>
            </a:r>
            <a:r>
              <a:rPr sz="1300" spc="-15" dirty="0">
                <a:solidFill>
                  <a:srgbClr val="38751C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38751C"/>
                </a:solidFill>
                <a:latin typeface="Courier New"/>
                <a:cs typeface="Courier New"/>
              </a:rPr>
              <a:t>template&gt;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StatefulSet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542190" y="1288122"/>
            <a:ext cx="4144645" cy="3637915"/>
          </a:xfrm>
          <a:custGeom>
            <a:avLst/>
            <a:gdLst/>
            <a:ahLst/>
            <a:cxnLst/>
            <a:rect l="l" t="t" r="r" b="b"/>
            <a:pathLst>
              <a:path w="4144645" h="3637915">
                <a:moveTo>
                  <a:pt x="0" y="0"/>
                </a:moveTo>
                <a:lnTo>
                  <a:pt x="4144491" y="0"/>
                </a:lnTo>
                <a:lnTo>
                  <a:pt x="4144491" y="3637792"/>
                </a:lnTo>
                <a:lnTo>
                  <a:pt x="0" y="363779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8121" y="1355048"/>
            <a:ext cx="3683635" cy="328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>
              <a:lnSpc>
                <a:spcPts val="1430"/>
              </a:lnSpc>
              <a:spcBef>
                <a:spcPts val="10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7825">
              <a:lnSpc>
                <a:spcPts val="1425"/>
              </a:lnSpc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0705" indent="-183515">
              <a:lnSpc>
                <a:spcPts val="1425"/>
              </a:lnSpc>
              <a:buChar char="-"/>
              <a:tabLst>
                <a:tab pos="56134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200">
              <a:latin typeface="Courier New"/>
              <a:cs typeface="Courier New"/>
            </a:endParaRPr>
          </a:p>
          <a:p>
            <a:pPr marL="560705" marR="73660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image: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nginx:stable-alpine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561340" marR="1376045" lvl="1" indent="-635">
              <a:lnSpc>
                <a:spcPts val="1420"/>
              </a:lnSpc>
              <a:spcBef>
                <a:spcPts val="10"/>
              </a:spcBef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containerPort:</a:t>
            </a:r>
            <a:r>
              <a:rPr sz="1200" spc="-8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 volumeMounts:</a:t>
            </a:r>
            <a:endParaRPr sz="1200">
              <a:latin typeface="Courier New"/>
              <a:cs typeface="Courier New"/>
            </a:endParaRPr>
          </a:p>
          <a:p>
            <a:pPr marL="744220" lvl="1" indent="-182880">
              <a:lnSpc>
                <a:spcPts val="1380"/>
              </a:lnSpc>
              <a:buChar char="-"/>
              <a:tabLst>
                <a:tab pos="744220" algn="l"/>
              </a:tabLst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www</a:t>
            </a:r>
            <a:endParaRPr sz="1200">
              <a:latin typeface="Courier New"/>
              <a:cs typeface="Courier New"/>
            </a:endParaRPr>
          </a:p>
          <a:p>
            <a:pPr marL="12700" marR="5080" indent="73152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mountPath: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/usr/share/nginx/html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volumeClaimTemplates: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solidFill>
                  <a:srgbClr val="1154CC"/>
                </a:solidFill>
                <a:latin typeface="Courier New"/>
                <a:cs typeface="Courier New"/>
              </a:rPr>
              <a:t>-</a:t>
            </a:r>
            <a:r>
              <a:rPr sz="1200" spc="-1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95580" marR="2473960" indent="182880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name: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www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378460" marR="370840" indent="-635">
              <a:lnSpc>
                <a:spcPts val="1420"/>
              </a:lnSpc>
              <a:spcBef>
                <a:spcPts val="10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accessModes: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"ReadWriteOnce"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]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storageClassName: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standard  </a:t>
            </a: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resources:</a:t>
            </a:r>
            <a:endParaRPr sz="1200">
              <a:latin typeface="Courier New"/>
              <a:cs typeface="Courier New"/>
            </a:endParaRPr>
          </a:p>
          <a:p>
            <a:pPr marL="743585" marR="1833880" indent="-182880">
              <a:lnSpc>
                <a:spcPts val="1420"/>
              </a:lnSpc>
              <a:spcBef>
                <a:spcPts val="15"/>
              </a:spcBef>
            </a:pPr>
            <a:r>
              <a:rPr sz="1200" spc="-5" dirty="0">
                <a:solidFill>
                  <a:srgbClr val="1154CC"/>
                </a:solidFill>
                <a:latin typeface="Courier New"/>
                <a:cs typeface="Courier New"/>
              </a:rPr>
              <a:t>requests:  storage:</a:t>
            </a:r>
            <a:r>
              <a:rPr sz="1200" spc="-90" dirty="0">
                <a:solidFill>
                  <a:srgbClr val="1154CC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748" y="1352001"/>
            <a:ext cx="367792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1154CC"/>
                </a:solidFill>
                <a:latin typeface="Courier New"/>
                <a:cs typeface="Courier New"/>
              </a:rPr>
              <a:t>volumeClaimTemplates: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Arial"/>
                <a:cs typeface="Arial"/>
              </a:rPr>
              <a:t>Template of the persistent  </a:t>
            </a:r>
            <a:r>
              <a:rPr sz="1800" dirty="0">
                <a:latin typeface="Arial"/>
                <a:cs typeface="Arial"/>
              </a:rPr>
              <a:t>volume(s) request </a:t>
            </a:r>
            <a:r>
              <a:rPr sz="1800" spc="-5" dirty="0">
                <a:latin typeface="Arial"/>
                <a:cs typeface="Arial"/>
              </a:rPr>
              <a:t>to use for  each instance of the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StatefulSet.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5DA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9885</Words>
  <Application>Microsoft Office PowerPoint</Application>
  <PresentationFormat>On-screen Show (16:9)</PresentationFormat>
  <Paragraphs>1834</Paragraphs>
  <Slides>150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5" baseType="lpstr">
      <vt:lpstr>Arial</vt:lpstr>
      <vt:lpstr>Calibri</vt:lpstr>
      <vt:lpstr>Courier New</vt:lpstr>
      <vt:lpstr>Times New Roman</vt:lpstr>
      <vt:lpstr>Office Theme</vt:lpstr>
      <vt:lpstr>PowerPoint Presentation</vt:lpstr>
      <vt:lpstr>Before We Begin</vt:lpstr>
      <vt:lpstr>PowerPoint Presentation</vt:lpstr>
      <vt:lpstr>Project  Overview</vt:lpstr>
      <vt:lpstr>PowerPoint Presentation</vt:lpstr>
      <vt:lpstr>What is Kubernetes?</vt:lpstr>
      <vt:lpstr>What Does Kubernetes do?</vt:lpstr>
      <vt:lpstr>What can Kubernetes REALLY do?</vt:lpstr>
      <vt:lpstr>Who “Manages” Kubernetes?</vt:lpstr>
      <vt:lpstr>Project Stats</vt:lpstr>
      <vt:lpstr>A Couple  Key Concepts...</vt:lpstr>
      <vt:lpstr>Pods</vt:lpstr>
      <vt:lpstr>PowerPoint Presentation</vt:lpstr>
      <vt:lpstr>Services</vt:lpstr>
      <vt:lpstr>Services</vt:lpstr>
      <vt:lpstr>Architecture  Overview</vt:lpstr>
      <vt:lpstr>PowerPoint Presentation</vt:lpstr>
      <vt:lpstr>PowerPoint Presentation</vt:lpstr>
      <vt:lpstr>Control Plane Components</vt:lpstr>
      <vt:lpstr>kube-apiserver</vt:lpstr>
      <vt:lpstr>etcd</vt:lpstr>
      <vt:lpstr>etcd</vt:lpstr>
      <vt:lpstr>kube-controller-manager</vt:lpstr>
      <vt:lpstr>kube-scheduler</vt:lpstr>
      <vt:lpstr>PowerPoint Presentation</vt:lpstr>
      <vt:lpstr>Node Components</vt:lpstr>
      <vt:lpstr>kubelet</vt:lpstr>
      <vt:lpstr>kube-proxy</vt:lpstr>
      <vt:lpstr>Container Runtime Engine</vt:lpstr>
      <vt:lpstr>PowerPoint Presentation</vt:lpstr>
      <vt:lpstr>cloud-controller-manager</vt:lpstr>
      <vt:lpstr>Cluster DNS</vt:lpstr>
      <vt:lpstr>Kube Dashboard</vt:lpstr>
      <vt:lpstr>Heapster / Metrics API Server</vt:lpstr>
      <vt:lpstr>Kubernetes Networking</vt:lpstr>
      <vt:lpstr>Container Network Interface (CNI)</vt:lpstr>
      <vt:lpstr>CNI Overview</vt:lpstr>
      <vt:lpstr>CNI Overview</vt:lpstr>
      <vt:lpstr>CNI Plugins</vt:lpstr>
      <vt:lpstr>Fundamental Networking Rules</vt:lpstr>
      <vt:lpstr>Fundamentals Applied</vt:lpstr>
      <vt:lpstr>Fundamentals Applied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YAML vs JSON</vt:lpstr>
      <vt:lpstr>Object Model - Workloads</vt:lpstr>
      <vt:lpstr>Workload Object Example</vt:lpstr>
      <vt:lpstr>PowerPoint Presentation</vt:lpstr>
      <vt:lpstr>Core Concepts</vt:lpstr>
      <vt:lpstr>Namespaces</vt:lpstr>
      <vt:lpstr>Default Namespaces</vt:lpstr>
      <vt:lpstr>Pod</vt:lpstr>
      <vt:lpstr>Pod Examples</vt:lpstr>
      <vt:lpstr>Key Pod Container Attributes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</vt:lpstr>
      <vt:lpstr>NodePort Service</vt:lpstr>
      <vt:lpstr>NodePort Service</vt:lpstr>
      <vt:lpstr>LoadBalancer Service</vt:lpstr>
      <vt:lpstr>LoadBalancer Service</vt:lpstr>
      <vt:lpstr>ExternalName Service</vt:lpstr>
      <vt:lpstr>PowerPoint Presentation</vt:lpstr>
      <vt:lpstr>Workloads</vt:lpstr>
      <vt:lpstr>Pod Template</vt:lpstr>
      <vt:lpstr>ReplicaSet</vt:lpstr>
      <vt:lpstr>ReplicaSet</vt:lpstr>
      <vt:lpstr>ReplicaSet</vt:lpstr>
      <vt:lpstr>Deployment</vt:lpstr>
      <vt:lpstr>Deployment</vt:lpstr>
      <vt:lpstr>RollingUpdate Deployment</vt:lpstr>
      <vt:lpstr>RollingUpdate Deployment</vt:lpstr>
      <vt:lpstr>RollingUpdate Deployment</vt:lpstr>
      <vt:lpstr>RollingUpdate Deployment</vt:lpstr>
      <vt:lpstr>RollingUpdate Deployment</vt:lpstr>
      <vt:lpstr>RollingUpdate Deployment</vt:lpstr>
      <vt:lpstr>DaemonSet</vt:lpstr>
      <vt:lpstr>DaemonSet</vt:lpstr>
      <vt:lpstr>DaemonSet</vt:lpstr>
      <vt:lpstr>DaemonSet</vt:lpstr>
      <vt:lpstr>StatefulSet</vt:lpstr>
      <vt:lpstr>StatefulSet</vt:lpstr>
      <vt:lpstr>StatefulSet</vt:lpstr>
      <vt:lpstr>StatefulSet</vt:lpstr>
      <vt:lpstr>StatefulSet</vt:lpstr>
      <vt:lpstr>StatefulSet</vt:lpstr>
      <vt:lpstr>Headless Service</vt:lpstr>
      <vt:lpstr>Headless Service</vt:lpstr>
      <vt:lpstr>Headless Service</vt:lpstr>
      <vt:lpstr>VolumeClaimTemplate</vt:lpstr>
      <vt:lpstr>Job</vt:lpstr>
      <vt:lpstr>Job</vt:lpstr>
      <vt:lpstr>PowerPoint Presentation</vt:lpstr>
      <vt:lpstr>CronJob</vt:lpstr>
      <vt:lpstr>CronJob</vt:lpstr>
      <vt:lpstr>CronJob</vt:lpstr>
      <vt:lpstr>PowerPoint Presentation</vt:lpstr>
      <vt:lpstr>Storage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 Volumes and 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StorageClass</vt:lpstr>
      <vt:lpstr>StorageClass</vt:lpstr>
      <vt:lpstr>Available StorageClasses</vt:lpstr>
      <vt:lpstr>PowerPoint Presentation</vt:lpstr>
      <vt:lpstr>Configuration</vt:lpstr>
      <vt:lpstr>ConfigMap</vt:lpstr>
      <vt:lpstr>ConfigMap</vt:lpstr>
      <vt:lpstr>ConfigMap Example</vt:lpstr>
      <vt:lpstr>ConfigMap Example</vt:lpstr>
      <vt:lpstr>ConfigMap Example</vt:lpstr>
      <vt:lpstr>ConfigMap Example</vt:lpstr>
      <vt:lpstr>Secret</vt:lpstr>
      <vt:lpstr>Secret</vt:lpstr>
      <vt:lpstr>Secret Example</vt:lpstr>
      <vt:lpstr>Secret Example</vt:lpstr>
      <vt:lpstr>Secret Example</vt:lpstr>
      <vt:lpstr>Secret Example</vt:lpstr>
      <vt:lpstr>Injecting as Environment Variable</vt:lpstr>
      <vt:lpstr>Injecting in a Command</vt:lpstr>
      <vt:lpstr>Injecting as a Volume</vt:lpstr>
      <vt:lpstr>SIGs</vt:lpstr>
      <vt:lpstr>SIG List</vt:lpstr>
      <vt:lpstr>Working Groups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Krishna Murthy P</cp:lastModifiedBy>
  <cp:revision>4</cp:revision>
  <dcterms:created xsi:type="dcterms:W3CDTF">2021-01-04T01:11:58Z</dcterms:created>
  <dcterms:modified xsi:type="dcterms:W3CDTF">2021-01-04T09:55:33Z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2021-01-04T00:00:00Z</vt:filetime>
  </property>
</Properties>
</file>